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80625" cy="7559675"/>
  <p:notesSz cx="6670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5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A6B18DF-CD45-42A5-B31A-36D1810BC54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894761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D56830-E3EC-4D25-BE5E-D7A81B9A323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775676" y="0"/>
            <a:ext cx="2894761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810D6A-B1BC-48F9-89A1-3B3086BC128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32356"/>
            <a:ext cx="2894761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BC32C1-E541-4E0A-A879-9AFA7F97D13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775676" y="9432356"/>
            <a:ext cx="2894761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DC493E-C76E-4EB8-A8A4-134FB7C2A998}" type="slidenum">
              <a:t>‹Nr.›</a:t>
            </a:fld>
            <a:endParaRPr lang="de-DE" sz="14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83573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3EE81E0-93EC-452B-A82A-0FF0E21B7DE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670804" cy="9928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AutoShape 1">
            <a:extLst>
              <a:ext uri="{FF2B5EF4-FFF2-40B4-BE49-F238E27FC236}">
                <a16:creationId xmlns:a16="http://schemas.microsoft.com/office/drawing/2014/main" id="{9420A7CB-E002-465B-A320-B7A6ED17111C}"/>
              </a:ext>
            </a:extLst>
          </p:cNvPr>
          <p:cNvSpPr/>
          <p:nvPr/>
        </p:nvSpPr>
        <p:spPr>
          <a:xfrm>
            <a:off x="0" y="0"/>
            <a:ext cx="6670804" cy="992807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EE5C18A9-492F-465E-AF02-1841A5CE25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52476" y="754197"/>
            <a:ext cx="4959358" cy="371987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9266EDD5-F208-4EE6-A8CE-7CD8C6695EB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66716" y="4716356"/>
            <a:ext cx="5332323" cy="44643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7B881FC7-F2E3-467D-9394-F5B736EB5E48}"/>
              </a:ext>
            </a:extLst>
          </p:cNvPr>
          <p:cNvSpPr/>
          <p:nvPr/>
        </p:nvSpPr>
        <p:spPr>
          <a:xfrm>
            <a:off x="0" y="0"/>
            <a:ext cx="2894039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8BDEF94-D8D8-42C1-8DA6-C5558501C297}"/>
              </a:ext>
            </a:extLst>
          </p:cNvPr>
          <p:cNvSpPr/>
          <p:nvPr/>
        </p:nvSpPr>
        <p:spPr>
          <a:xfrm>
            <a:off x="3774963" y="0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C8335E4-FCCD-474B-BED0-2F96A5C02737}"/>
              </a:ext>
            </a:extLst>
          </p:cNvPr>
          <p:cNvSpPr/>
          <p:nvPr/>
        </p:nvSpPr>
        <p:spPr>
          <a:xfrm>
            <a:off x="0" y="9431277"/>
            <a:ext cx="2894039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859D9E3-810A-4BC3-8D83-8A4B9E4B1F2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8EF6097B-7850-4DFE-BF9F-7C61260D349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24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77E2F635-794E-40CD-87D0-2922B539728E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7BC2B9-6195-4570-8FA6-94517595F270}" type="slidenum">
              <a:t>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D12027A8-BB11-40F1-9B5A-EA66B6FDC444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6E947B8-6700-436C-91F1-F888BA0558A1}" type="slidenum">
              <a:t>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F59B34C-202A-4020-9E15-976F3093BBE1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3455891-13C9-4D64-A93F-BB7C33C618CF}" type="slidenum">
              <a:t>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30AF9095-BC64-4D2B-A164-5BCD611DC128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F0775CD-3833-49FD-94E6-B05799CA0745}" type="slidenum">
              <a:t>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BFFDAB5E-33CA-478B-B22A-5C0AE51047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2C800C1A-18AA-4A83-B694-5096E1945FE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800600"/>
            <a:ext cx="5335560" cy="4467602"/>
          </a:xfrm>
        </p:spPr>
        <p:txBody>
          <a:bodyPr tIns="16203">
            <a:spAutoFit/>
          </a:bodyPr>
          <a:lstStyle/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Erstmal die Anwesenden vorstellen – die FBL einbinden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800" kern="0">
              <a:latin typeface="Arial" pitchFamily="18"/>
              <a:ea typeface="MS Gothic" pitchFamily="2"/>
              <a:cs typeface="Tahoma" pitchFamily="2"/>
            </a:endParaRP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Frau Weber zwei Folien, warum sind die Allendörfer gut für unsere Oberstufe vorbereitet?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800" kern="0">
              <a:latin typeface="Arial" pitchFamily="18"/>
              <a:ea typeface="MS Gothic" pitchFamily="2"/>
              <a:cs typeface="Tahoma" pitchFamily="2"/>
            </a:endParaRP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Bgym etwas anders: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Berufsfeld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kein musisches Fach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keine 2. Fremdsprache, falls 4 Jahre betrieben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nicht alle 3 Naturwissenschaften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ander Vertiefungs/Wahlfächer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800" kern="0">
              <a:latin typeface="Arial" pitchFamily="18"/>
              <a:ea typeface="MS Gothic" pitchFamily="2"/>
              <a:cs typeface="Tahoma" pitchFamily="2"/>
            </a:endParaRP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b="1" i="1" kern="0">
                <a:latin typeface="Arial" pitchFamily="18"/>
                <a:ea typeface="MS Gothic" pitchFamily="2"/>
                <a:cs typeface="Tahoma" pitchFamily="2"/>
              </a:rPr>
              <a:t>Einstieg über Unterrichtsfächer auf Kärtchen in verschiedenen Farben, sortiert nach Fachbereichen und Verpflichtungsgrad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800" kern="0">
              <a:latin typeface="Arial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525B45CF-A308-442F-B146-752C031C834C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9C6D441-50E8-477B-B056-FF5ED2F687D7}" type="slidenum">
              <a:t>10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6CD69789-CA99-4641-87ED-A97957F7C61D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1D12AA-2247-45EE-A65B-AE79B2868C36}" type="slidenum">
              <a:t>10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1D52841-4481-48E5-A846-9AE483BC75DD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9B67F02-C612-4632-86D5-2643A51EEBB2}" type="slidenum">
              <a:t>10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71C12622-D459-4777-A0CD-70062282CA28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620C767-BE5F-4B10-8AB9-F1BA7DFCDE84}" type="slidenum">
              <a:t>10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33420C0C-A0AF-49F9-A671-1EA66A93F4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49903A2A-764E-4CE7-8DDB-30B3DF36B5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25800C34-FAF7-4C4D-9464-CCF63A749EC3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2B2F00-9AA8-405A-8C07-27EDD5705F13}" type="slidenum">
              <a:t>11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2DCB5B0A-11CB-431D-9186-7EFBE2F8FD18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009A4C7-7A8D-456B-ADB0-CBFD9CC561B3}" type="slidenum">
              <a:t>11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C8131B6-F6E5-4479-9EC0-AA6D597C0230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97373A4-8C89-482E-BD4B-4B6D5167E164}" type="slidenum">
              <a:t>11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FB939066-9D6A-47F2-9121-81904C23B48A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51209-387C-42C9-9623-810B12AE6FE4}" type="slidenum">
              <a:t>11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98777E8A-42C1-47E1-918F-8924A55A9E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DF984B94-25E3-49C4-9C0C-169E8D5031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200" kern="0">
                <a:latin typeface="Times New Roman" pitchFamily="18"/>
                <a:ea typeface="MS Gothic" pitchFamily="2"/>
                <a:cs typeface="Tahoma" pitchFamily="2"/>
              </a:rPr>
              <a:t>Arbeit in den Leistungskursen, hier Stärken medial hervorheben</a:t>
            </a:r>
          </a:p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200" kern="0">
              <a:latin typeface="Times New Roman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F10198B9-C8DC-419A-AF5F-441E64C43AE5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0AA6103-9759-4D4A-AE8E-70F2BC337951}" type="slidenum">
              <a:t>12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603E4A6B-FC18-42AF-A260-17D8023646FD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44EE77C-A230-45DE-A6E3-7E10FC41D9E4}" type="slidenum">
              <a:t>12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0FBFB85-1966-43E0-8198-9416EF8BAE81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B26BA7-1289-402B-A9FA-12E2A3C4D39F}" type="slidenum">
              <a:t>12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5F35EE59-8B15-434B-A42C-226DDBA5A696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77C5F4-0C73-4881-9ED8-E9637CD17840}" type="slidenum">
              <a:t>12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1B78C321-735B-482B-B842-EA6370C57A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A67ACE03-8008-4AAF-AEB6-6AF639DD75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200" kern="0">
                <a:latin typeface="Times New Roman" pitchFamily="18"/>
                <a:ea typeface="MS Gothic" pitchFamily="2"/>
                <a:cs typeface="Tahoma" pitchFamily="2"/>
              </a:rPr>
              <a:t>Einbinden Fotos von Tutorenfahrt, Tutorengruppe, Abschlussfoto, eine Extraseite? Fahrtenkonzept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D476164F-8367-4D96-ACBC-A2A9A3BAA688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F334BE4-22E4-48FF-B4EA-DDFD85009699}" type="slidenum">
              <a:t>13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302451E1-3D75-4BF9-94E8-958AD74C7D5B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00935CF-52BD-457E-9A31-D8242E5EC167}" type="slidenum">
              <a:t>13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B6E7904-2033-460F-863A-7DF9513D057E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A492A03-E23D-47C9-8C73-D3388DE04B7A}" type="slidenum">
              <a:t>13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CE9FEA85-854D-496A-82FF-9024D15DB284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7C5A064-D226-44C5-BFCD-EA8ED0B0B1CC}" type="slidenum">
              <a:t>13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4807F7BD-80E9-4A5E-B5B5-AB4EAAC7D8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DE8A0C86-1471-4DA3-9C81-92E7DEE71AE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70091EBB-136F-44A2-BEF4-036460F63BC9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2DC44CA-2336-436A-8C64-5102F3325355}" type="slidenum">
              <a:t>14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F26A8D44-503C-4282-A742-BDA8AD224C7F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60D3128-174D-4432-BE59-DC928D842B15}" type="slidenum">
              <a:t>14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78EAEA1-65AC-470F-B739-CE44268BD829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5C5B6B-98E5-49B8-8A76-E13E5612DC6F}" type="slidenum">
              <a:t>14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4E421FE7-B70B-49CF-B8BE-284AE5F45327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A725C0E-E244-457B-921E-97B44873FD80}" type="slidenum">
              <a:t>14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B66795D1-4E09-404B-BEA0-E27A442660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61EC36EC-005C-4213-B927-814DA70BF7D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EBEDE09A-039D-4330-B681-8954ED749DE9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F7B7117-7D0E-46EF-9513-0484A3B7E362}" type="slidenum">
              <a:t>15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F260A782-2083-4CC3-BB5C-696FB5B48E40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C06CCD8-5D5C-476E-B9AF-50D4AB40DF27}" type="slidenum">
              <a:t>15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CB7FF06-F232-4F9E-9728-9C16C0994D08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600B5AA-CB6D-43F0-B3B7-CA42F282ADE2}" type="slidenum">
              <a:t>15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BDBC201B-C119-482E-AC2A-E87260981A35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F852BD1-A17C-4B59-AF33-2DC8CE4BBD42}" type="slidenum">
              <a:t>15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F1186B48-1F6D-4CC4-8673-196D8CDB5B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1CEBCFAE-947D-4619-91E5-B99B716E0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600" kern="0">
                <a:latin typeface="Times New Roman" pitchFamily="18"/>
                <a:ea typeface="MS Gothic" pitchFamily="2"/>
                <a:cs typeface="Tahoma" pitchFamily="2"/>
              </a:rPr>
              <a:t>Foto Abiball</a:t>
            </a:r>
          </a:p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600" kern="0">
              <a:latin typeface="Times New Roman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EC8D23C7-5FCE-40E7-A24F-B1F37AB486EB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6F502F-7136-4ADF-9F9D-8B86A6C2B02E}" type="slidenum">
              <a:t>16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C2AD9677-B304-4EB3-8BC6-34C3B1B26FB9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108B2B5-0423-4DCE-93D9-6FCA55BA8E1D}" type="slidenum">
              <a:t>16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B1AC2EB-8B66-416C-A9D4-264CD1847FF5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2249FD-CA0B-4E65-A3CF-B34EDD2582B5}" type="slidenum">
              <a:t>16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D15063CD-15E6-4520-89D8-871ECB61FF09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C312CD-06DC-41AD-BDB1-CC7A3E4DDECE}" type="slidenum">
              <a:t>16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022D293A-8A75-4068-8EAE-45E64A974D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DC5D30F3-2ED4-4392-98D7-F6410EA5D0E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3879A4F4-69FF-4EF6-88C3-1E4FAA4437F9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69C908-B024-4763-83E6-A50CF026663E}" type="slidenum">
              <a:t>17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34D68C1C-1BCE-4D5F-BB2A-B7D6BC487D6E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BD2203-B70F-403B-A625-348A64057D5D}" type="slidenum">
              <a:t>17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BE5FF58-3879-46ED-BBDA-3526394E271F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AF5C3E7-6CC4-4C22-ACCE-DD3886715ADE}" type="slidenum">
              <a:t>17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8A12D4E0-A39E-469A-9FB1-DB7688CB8581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494AD8-0EC6-4481-9232-AC543B0822AA}" type="slidenum">
              <a:t>17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0D619753-17FB-4F47-8FE0-81DD0A4149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BA54D0B3-327A-43FC-B84A-35444B057B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602"/>
          </a:xfrm>
        </p:spPr>
        <p:txBody>
          <a:bodyPr tIns="16203">
            <a:spAutoFit/>
          </a:bodyPr>
          <a:lstStyle/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Vom Ende her denken, Abiturienten befragen, was gut gewesen ist und hier zu Wort kommen lassen (Audiobeitrag, Film)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Foto vom Streichen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800" kern="0">
              <a:latin typeface="Arial" pitchFamily="18"/>
              <a:ea typeface="MS Gothic" pitchFamily="2"/>
              <a:cs typeface="Tahoma" pitchFamily="2"/>
            </a:endParaRP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Was sagen die anderen FBLs zu unseren Stärken?</a:t>
            </a: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800" kern="0">
              <a:latin typeface="Arial" pitchFamily="18"/>
              <a:ea typeface="MS Gothic" pitchFamily="2"/>
              <a:cs typeface="Tahoma" pitchFamily="2"/>
            </a:endParaRP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800" kern="0">
              <a:latin typeface="Arial" pitchFamily="18"/>
              <a:ea typeface="MS Gothic" pitchFamily="2"/>
              <a:cs typeface="Tahoma" pitchFamily="2"/>
            </a:endParaRPr>
          </a:p>
          <a:p>
            <a:pPr marL="0" lvl="0" indent="0" algn="l"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800" kern="0">
                <a:latin typeface="Arial" pitchFamily="18"/>
                <a:ea typeface="MS Gothic" pitchFamily="2"/>
                <a:cs typeface="Tahoma" pitchFamily="2"/>
              </a:rPr>
              <a:t>LaReunion, USA, Spanien, Fahrt nach Rom, Tutorenfahrt, Skifahrt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7DAA008D-7AF9-4F0F-8B24-46F8F005C3FD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5FA40F-490C-4A39-8D3C-8264624A5BE1}" type="slidenum">
              <a:t>18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C6FFB3D9-4F78-42B4-8D55-76A15A975382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B0E48E5-4AF3-4F72-B085-1CE8FF405A98}" type="slidenum">
              <a:t>18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041FE13-98FE-4754-8EAA-301735B38D54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162A2B7-F40E-4039-A7BB-463E4A5A301E}" type="slidenum">
              <a:t>18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3AECE993-774C-4C74-B4DA-543564DA31C9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FE2C40-FD3B-4569-A0E0-78DBBAD72586}" type="slidenum">
              <a:t>18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81438863-6F47-436F-A107-E5BFEAC145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BFCDD1BC-B49F-4EC9-879F-C92B8BD09E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230385B9-1F42-4A0F-80A6-E3169AA1A261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50709ED-2584-4C5C-88F1-E887B7D3AD87}" type="slidenum">
              <a:t>19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83498DC9-DAA7-4B60-8327-4646920A5539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01F09F-4FE7-4224-9368-72D87301A030}" type="slidenum">
              <a:t>19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759F12A-8EAF-4DF3-828A-2D6F7FBD471F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2AD823-8807-46B7-B171-48F626283427}" type="slidenum">
              <a:t>19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586002FD-9A62-4699-87F4-C1872F5D8729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813D90-ABA7-4DB6-AD18-F01A33197CE8}" type="slidenum">
              <a:t>19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8085346E-53CD-4A70-83C9-636E15C2BD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9A056403-2643-4B93-88DC-D15B83998B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738AE57D-B796-4B37-9B37-B63BFDC82CBC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1B00CCC-99B1-4806-A2BD-F2CB4495E759}" type="slidenum">
              <a:t>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3EF9E1D0-05AF-401F-8372-9A39D276A1D9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D6ADE3E-2403-4986-8EDB-AE99B073310D}" type="slidenum">
              <a:t>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B2E09E6-EF73-44BC-9778-2877B55F8DAC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2207FCA-D573-4299-966B-55FBE7B8EC0E}" type="slidenum">
              <a:t>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F4F12203-BE7B-405E-BC24-72DF44D5BB47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8B5DCD4-FCFD-466C-8E26-ABBD2B883AE6}" type="slidenum">
              <a:t>2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B1140227-4BDF-40F3-90ED-CADD1F9DCE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1046B770-86C4-4D33-8C62-B98618DD1C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BED16F37-28B1-49F7-A865-C8AB42DB1163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CC626B3-BA66-4EB6-81F7-BB04F2D1F13A}" type="slidenum">
              <a:t>20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55D96F99-1F0C-4B6F-9894-12B678F3BD96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F233DA-C2B8-4A35-A371-CCB792E7C08D}" type="slidenum">
              <a:t>20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22835A8-DEB0-4759-9F23-6DF77A1582DF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26EF2C-01E8-4E52-A6A1-6DA2C2006D74}" type="slidenum">
              <a:t>20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480E4475-5E45-4E49-8B93-F806A958D48B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75587A-F17E-435E-9A60-EEBE0A5D41B0}" type="slidenum">
              <a:t>20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286E8817-F26C-4002-B3D4-D4D013EE6C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D24E8BCB-D663-4A20-AB57-0E79B53A97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F2EB2416-4817-4F81-8504-EDF1351564ED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81DB2AF-0FAE-4A45-9F60-E6C01CD8EDCA}" type="slidenum">
              <a:t>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BD34594E-D931-41B0-A113-ED62B8713192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9973D5-57FD-445C-AA3D-EBF103AB1611}" type="slidenum">
              <a:t>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C8583EB-9ADD-49A4-8454-4EBB36D6BBAC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FA86F8-1AF9-4382-B2E9-5A53B73B11B4}" type="slidenum">
              <a:t>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66F89A14-8DEE-40FC-AB6F-F9BC6F6E923C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BD83AFB-565F-4E3C-8137-F3D1DB867E24}" type="slidenum">
              <a:t>3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5DF81847-0BE0-4BA6-8B9C-8BAD06E01A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14348C3E-805F-40B2-8BFB-11E356B096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6122FCB0-528A-4B70-95BE-B02D8305DB88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F7B6157-600A-4523-8B8B-2EB7EFA6CA16}" type="slidenum">
              <a:t>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4F4D6E53-BC18-497F-9DF4-C8057335A1CF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E22427D-0999-4ACC-AE15-93606B261900}" type="slidenum">
              <a:t>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DBCE0DC-836A-4221-A471-BA95F67B730C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8A40CF9-309D-4B7B-97DC-1F984AD2D214}" type="slidenum">
              <a:t>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3B2979FE-07C9-4726-95CE-F70B7B3EE0BF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D3DA805-903A-4B07-8FF9-91F64358451B}" type="slidenum">
              <a:t>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0F54A25D-8F68-449E-9EFF-3D9FADBDEF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2EBE5283-EA26-4A87-9CEB-C3C9C231CB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B566D2DC-BF31-4A69-8E4F-4FE2FE9EE8F0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913B58-AE96-45BB-9341-21CBA241B33D}" type="slidenum">
              <a:t>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1B8AA48F-65EB-4061-AFDD-1304452280AD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B56576-5906-471D-8698-A1EFBD5E18A7}" type="slidenum">
              <a:t>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B4B6CF9-0ECD-4AB3-A0EB-947CACD9668A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8571E46-1CE7-4641-A236-8646D94A41C7}" type="slidenum">
              <a:t>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B535873A-F067-4260-978F-D595C9CEDBA2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9529AB-38AA-4504-BC0B-FE9B4803B25B}" type="slidenum">
              <a:t>5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8606B83F-EBAC-49EB-9697-928784663A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5" y="754059"/>
            <a:ext cx="4962521" cy="3722686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98EAA851-4EFA-42E8-85DA-17A4DA7C9A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200" kern="0">
                <a:latin typeface="Times New Roman" pitchFamily="18"/>
                <a:ea typeface="MS Gothic" pitchFamily="2"/>
                <a:cs typeface="Tahoma" pitchFamily="2"/>
              </a:rPr>
              <a:t>Softskills, Vorteile familier, Film oder Audiobeitrag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ABF89D26-61E2-4FC1-8EB2-114ECC78523C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70B737-18FC-443D-A8FA-4C5871FC5FC8}" type="slidenum">
              <a:t>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BF662C15-28AD-48C3-AB91-1C8DCDB6AFA0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6EC966-24F4-4A03-A5FE-B26CB4BBA925}" type="slidenum">
              <a:t>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31BDF10-5BFD-4A88-B25C-62C2FA620172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2C47FCD-5602-427B-95A9-29FB5485C073}" type="slidenum">
              <a:t>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BF2F58EC-7426-4B12-9D16-9452EB096E0A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D19727-1969-4F53-B566-6FFEFCFBF5AD}" type="slidenum">
              <a:t>6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CF1A3615-7D9E-4318-B1DF-0655A3A5B6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0AD4D8A8-2050-492C-9789-47DB5E5CAC1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86CB38E9-9D36-43CE-B0AA-410EC39111F9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5ABB4D-0C39-46CE-92F2-9A1958695F83}" type="slidenum">
              <a:t>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2E8F9FF2-97B8-4A50-B525-736A3B255D02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6141F1-0907-467F-91F0-2F5E1A1B15CA}" type="slidenum">
              <a:t>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FD36867-5AB9-4A8C-8B44-CB654CD1AA97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189C80-AE7F-4BF8-9E03-0EE84B2B3172}" type="slidenum">
              <a:t>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A888CF46-50D4-41B5-87E9-1B8599AAC1C4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3E650F-032D-4A48-A8BB-F94F9F2C4E73}" type="slidenum">
              <a:t>7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24E6CCDB-7A1E-4D61-B412-49FA832BE5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1DAC566E-8842-494D-B347-E5BA0DC823B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600" kern="0">
                <a:latin typeface="Times New Roman" pitchFamily="18"/>
                <a:ea typeface="MS Gothic" pitchFamily="2"/>
                <a:cs typeface="Tahoma" pitchFamily="2"/>
              </a:rPr>
              <a:t>Sprachen mehr hervorheben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91B0C386-545A-4BAB-8A99-084D707DD86D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B9CB58-7065-4A1A-8073-1262975FD286}" type="slidenum">
              <a:t>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04B976F4-C952-430E-ABA9-44948F7D7B22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4D7E555-2A2A-411B-9EF2-CC63134D3E5B}" type="slidenum">
              <a:t>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945FDF4-8C06-4BE6-800D-CD876899DB58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C252B6-85CE-4868-89AB-D06A9D202E0A}" type="slidenum">
              <a:t>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F555170E-2700-494F-BEF0-21C1400F3A3C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BE2C4EE-2E7D-4D4C-93CC-2D33B3B0B783}" type="slidenum">
              <a:t>8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9A91169F-69BA-4E61-BAC9-B288F8D5F0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7AB11D3C-8A71-40F5-84FB-BFEB3AA7CC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600" kern="0">
                <a:latin typeface="Times New Roman" pitchFamily="18"/>
                <a:ea typeface="MS Gothic" pitchFamily="2"/>
                <a:cs typeface="Tahoma" pitchFamily="2"/>
              </a:rPr>
              <a:t>Praktikum in der 11 – KM statement?</a:t>
            </a:r>
          </a:p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600" kern="0">
              <a:latin typeface="Times New Roman" pitchFamily="18"/>
              <a:ea typeface="MS Gothic" pitchFamily="2"/>
              <a:cs typeface="Tahoma" pitchFamily="2"/>
            </a:endParaRPr>
          </a:p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600" kern="0">
                <a:latin typeface="Times New Roman" pitchFamily="18"/>
                <a:ea typeface="MS Gothic" pitchFamily="2"/>
                <a:cs typeface="Tahoma" pitchFamily="2"/>
              </a:rPr>
              <a:t>Entglandpraktikum mediol mehr hervorheben, Folie auf Englisch formulieren, Bili haben wir zwar nicht, aber Englisch wird hier trotzdem gelernt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8">
            <a:extLst>
              <a:ext uri="{FF2B5EF4-FFF2-40B4-BE49-F238E27FC236}">
                <a16:creationId xmlns:a16="http://schemas.microsoft.com/office/drawing/2014/main" id="{9C645577-2417-4329-BF61-8EB49808520E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7DC3B7-01F0-4A33-8292-36FD230EF435}" type="slidenum">
              <a:t>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Foliennummernplatzhalter 8">
            <a:extLst>
              <a:ext uri="{FF2B5EF4-FFF2-40B4-BE49-F238E27FC236}">
                <a16:creationId xmlns:a16="http://schemas.microsoft.com/office/drawing/2014/main" id="{A1F00E1F-3A83-4597-A94E-F978C1848AD7}"/>
              </a:ext>
            </a:extLst>
          </p:cNvPr>
          <p:cNvSpPr txBox="1"/>
          <p:nvPr/>
        </p:nvSpPr>
        <p:spPr>
          <a:xfrm>
            <a:off x="3774963" y="9430920"/>
            <a:ext cx="2890802" cy="4942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9AFDA5-80E8-4832-8075-7B49F116B324}" type="slidenum">
              <a:t>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17ED61D-949A-4274-94E9-DD4F951D19BF}"/>
              </a:ext>
            </a:extLst>
          </p:cNvPr>
          <p:cNvSpPr/>
          <p:nvPr/>
        </p:nvSpPr>
        <p:spPr>
          <a:xfrm>
            <a:off x="3774963" y="9431277"/>
            <a:ext cx="2890802" cy="4939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91CF37-4273-4F6F-811B-D071F9B65A63}" type="slidenum">
              <a:t>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9DCA1F86-9E9B-445C-8BB9-0622472A0F33}"/>
              </a:ext>
            </a:extLst>
          </p:cNvPr>
          <p:cNvSpPr/>
          <p:nvPr/>
        </p:nvSpPr>
        <p:spPr>
          <a:xfrm>
            <a:off x="3774963" y="9431277"/>
            <a:ext cx="2892603" cy="495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23DD88-501E-43B4-935C-2967EACF60E0}" type="slidenum">
              <a:t>9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olienbildplatzhalter 3">
            <a:extLst>
              <a:ext uri="{FF2B5EF4-FFF2-40B4-BE49-F238E27FC236}">
                <a16:creationId xmlns:a16="http://schemas.microsoft.com/office/drawing/2014/main" id="{5977701E-B022-4B64-A4C6-C300901644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5B9BD5"/>
          </a:solidFill>
          <a:ln w="12600" cap="flat">
            <a:solidFill>
              <a:srgbClr val="41719C"/>
            </a:solidFill>
            <a:prstDash val="solid"/>
            <a:miter/>
          </a:ln>
        </p:spPr>
      </p:sp>
      <p:sp>
        <p:nvSpPr>
          <p:cNvPr id="7" name="Notizenplatzhalter 4">
            <a:extLst>
              <a:ext uri="{FF2B5EF4-FFF2-40B4-BE49-F238E27FC236}">
                <a16:creationId xmlns:a16="http://schemas.microsoft.com/office/drawing/2014/main" id="{A3910543-8605-4CB9-B518-50A35E60B17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66359" y="4715999"/>
            <a:ext cx="5335560" cy="4467959"/>
          </a:xfrm>
        </p:spPr>
        <p:txBody>
          <a:bodyPr/>
          <a:lstStyle/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600" kern="0">
                <a:latin typeface="Times New Roman" pitchFamily="18"/>
                <a:ea typeface="MS Gothic" pitchFamily="2"/>
                <a:cs typeface="Tahoma" pitchFamily="2"/>
              </a:rPr>
              <a:t>Praktikum in der 11 – KM statement?</a:t>
            </a:r>
          </a:p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endParaRPr lang="de-DE" sz="1600" kern="0">
              <a:latin typeface="Times New Roman" pitchFamily="18"/>
              <a:ea typeface="MS Gothic" pitchFamily="2"/>
              <a:cs typeface="Tahoma" pitchFamily="2"/>
            </a:endParaRPr>
          </a:p>
          <a:p>
            <a:pPr marL="0" lvl="0" indent="0" algn="l">
              <a:spcBef>
                <a:spcPts val="450"/>
              </a:spcBef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</a:pPr>
            <a:r>
              <a:rPr lang="de-DE" sz="1600" kern="0">
                <a:latin typeface="Times New Roman" pitchFamily="18"/>
                <a:ea typeface="MS Gothic" pitchFamily="2"/>
                <a:cs typeface="Tahoma" pitchFamily="2"/>
              </a:rPr>
              <a:t>Entglandpraktikum mediol mehr hervorheben, Folie auf Englisch formulieren, Bili haben wir zwar nicht, aber Englisch wird hier trotzdem gelernt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C1AB9-41D4-44D5-B880-DBC8A7D1C0D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363" y="1236597"/>
            <a:ext cx="7559637" cy="2631963"/>
          </a:xfrm>
        </p:spPr>
        <p:txBody>
          <a:bodyPr anchor="b"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6000"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592ADEF-6B01-4C1B-9362-2894EFF825F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363" y="3970443"/>
            <a:ext cx="7559637" cy="1825563"/>
          </a:xfrm>
        </p:spPr>
        <p:txBody>
          <a:bodyPr anchorCtr="1">
            <a:noAutofit/>
          </a:bodyPr>
          <a:lstStyle>
            <a:lvl1pPr marL="0" indent="0" algn="ctr">
              <a:buNone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/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9EB9E78-1B32-43E0-A17D-64E70E451A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75CC65-3367-4D7D-8208-0532424DDE6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34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1D747E-4E50-4517-9414-8663D95B7CE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0749B5-6CEE-442D-B22C-17AB0D948C4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7439CC-C1D1-49B2-AB4E-13175E15AD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E1772C-BE88-4CD5-8E74-AE5DADDAF76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6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9482AFF-3541-4887-8716-BCA009849DC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4035" y="301678"/>
            <a:ext cx="2266916" cy="6456240"/>
          </a:xfrm>
        </p:spPr>
        <p:txBody>
          <a:bodyPr vert="eaVert"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33A9C0-A5D1-47F4-971E-2A72677A896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76" y="301678"/>
            <a:ext cx="6648483" cy="6456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DB1C9C-5876-40CC-AED7-C9082DFDF6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B9507D-98C8-4AAC-897B-CE6D16025F8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9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DF367-2BC1-4C76-805E-C60C2C50898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EA22E0-81EB-4918-8C78-A50E303FBCF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276" y="1767955"/>
            <a:ext cx="9067684" cy="4989597"/>
          </a:xfrm>
        </p:spPr>
        <p:txBody>
          <a:bodyPr tIns="28081" anchor="t" anchorCtr="0"/>
          <a:lstStyle>
            <a:lvl1pPr marL="342717" indent="-342717" algn="l">
              <a:lnSpc>
                <a:spcPct val="93000"/>
              </a:lnSpc>
              <a:spcAft>
                <a:spcPts val="1410"/>
              </a:spcAft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Formatvorlagen des Textmasters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26F356-FBE5-47B0-9EAE-A376207989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D22F5C-D882-44F2-9545-555C5E3FB69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20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6C3D5-30E3-41D7-BA37-179CE9A4D7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235" y="1884240"/>
            <a:ext cx="8694718" cy="3144959"/>
          </a:xfrm>
        </p:spPr>
        <p:txBody>
          <a:bodyPr anchor="b"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6000"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30616B-55C0-4B8D-B80A-8A587A3A94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235" y="5059439"/>
            <a:ext cx="8694718" cy="1652759"/>
          </a:xfrm>
        </p:spPr>
        <p:txBody>
          <a:bodyPr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1D0769-10AE-4294-9C16-6CE30711C9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C0A043-5F59-4636-9CF7-27CC348E20C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15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131DB-2822-4AAC-AEEF-A4E29765D15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04AE61-14F5-4E61-8489-E8B42B05AF8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276" y="1768321"/>
            <a:ext cx="4457882" cy="4989597"/>
          </a:xfrm>
        </p:spPr>
        <p:txBody>
          <a:bodyPr tIns="28081" anchor="t" anchorCtr="0"/>
          <a:lstStyle>
            <a:lvl1pPr marL="342717" indent="-342717" algn="l">
              <a:lnSpc>
                <a:spcPct val="93000"/>
              </a:lnSpc>
              <a:spcAft>
                <a:spcPts val="1410"/>
              </a:spcAft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Formatvorlagen des Textmasters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1BC960-43B6-43F2-B29C-36ECE756BA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113443" y="1768321"/>
            <a:ext cx="4457882" cy="4989597"/>
          </a:xfrm>
        </p:spPr>
        <p:txBody>
          <a:bodyPr tIns="28081" anchor="t" anchorCtr="0"/>
          <a:lstStyle>
            <a:lvl1pPr marL="342717" indent="-342717" algn="l">
              <a:lnSpc>
                <a:spcPct val="93000"/>
              </a:lnSpc>
              <a:spcAft>
                <a:spcPts val="1410"/>
              </a:spcAft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Formatvorlagen des Textmasters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50312D-5EC8-4ABF-B5AD-00596D9933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C1D7AE-6517-411C-9AE7-17B40E7BCC2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9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43E63-E387-4493-93B9-6E309464EC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18" y="403195"/>
            <a:ext cx="8694718" cy="1460516"/>
          </a:xfrm>
        </p:spPr>
        <p:txBody>
          <a:bodyPr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75CE37-2FBD-40C7-967E-55CF3AFF9D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18" y="1852556"/>
            <a:ext cx="4265639" cy="907916"/>
          </a:xfrm>
        </p:spPr>
        <p:txBody>
          <a:bodyPr anchor="b"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 b="1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9C1630-55D0-4AC2-A628-C422D8CB37A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93718" y="2760838"/>
            <a:ext cx="4265639" cy="4062240"/>
          </a:xfrm>
        </p:spPr>
        <p:txBody>
          <a:bodyPr tIns="28081" anchor="t" anchorCtr="0"/>
          <a:lstStyle>
            <a:lvl1pPr marL="342717" indent="-342717" algn="l">
              <a:lnSpc>
                <a:spcPct val="93000"/>
              </a:lnSpc>
              <a:spcAft>
                <a:spcPts val="1410"/>
              </a:spcAft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Formatvorlagen des Textmasters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DF209F-489F-4CBC-9C79-E3CEBD679AE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723" y="1852556"/>
            <a:ext cx="4284722" cy="907916"/>
          </a:xfrm>
        </p:spPr>
        <p:txBody>
          <a:bodyPr anchor="b"/>
          <a:lstStyle>
            <a:lvl1pPr marL="0" indent="0">
              <a:buNone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 b="1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3314BA8-9138-4E50-A369-D38F0E1499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103723" y="2760838"/>
            <a:ext cx="4284722" cy="4062240"/>
          </a:xfrm>
        </p:spPr>
        <p:txBody>
          <a:bodyPr tIns="28081" anchor="t" anchorCtr="0"/>
          <a:lstStyle>
            <a:lvl1pPr marL="342717" indent="-342717" algn="l">
              <a:lnSpc>
                <a:spcPct val="93000"/>
              </a:lnSpc>
              <a:spcAft>
                <a:spcPts val="1410"/>
              </a:spcAft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Formatvorlagen des Textmasters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124BF5-F2CE-4BC8-B256-961AF15663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12DC5C-3362-43BD-9AF1-4DE0361B3F7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37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FF972-28B9-4168-A4E9-85089E3FA51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FC544EF-4115-4536-9EED-9CC3225878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A8AD45-D828-48E3-9088-5518A7A92EB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94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AEFFFEC-BB32-4E57-AA87-8843B03253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F5ED20-D10D-480D-8A78-FA9C4E421C24}" type="slidenum">
              <a:t>‹Nr.›</a:t>
            </a:fld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9A2B76F-B64E-477F-9416-ABFB3A957FF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2000" cy="12617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C2A871-4663-4D45-A8A7-101E2A7F5BF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8" y="1768678"/>
            <a:ext cx="9072000" cy="4384081"/>
          </a:xfrm>
        </p:spPr>
        <p:txBody>
          <a:bodyPr tIns="0"/>
          <a:lstStyle>
            <a:lvl1pPr>
              <a:spcBef>
                <a:spcPts val="1415"/>
              </a:spcBef>
              <a:spcAft>
                <a:spcPts val="0"/>
              </a:spcAft>
              <a:tabLst/>
              <a:defRPr kern="1200">
                <a:latin typeface="Liberation Sans" pitchFamily="18"/>
              </a:defRPr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2187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716AD-62FD-46B8-B6A6-1F33FE365A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18" y="503276"/>
            <a:ext cx="3251158" cy="1765441"/>
          </a:xfrm>
        </p:spPr>
        <p:txBody>
          <a:bodyPr anchor="b"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14B6AB-C6C4-4CDC-98ED-39CFDF83FC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286158" y="1088995"/>
            <a:ext cx="5102278" cy="5372282"/>
          </a:xfrm>
        </p:spPr>
        <p:txBody>
          <a:bodyPr tIns="28081" anchor="t" anchorCtr="0"/>
          <a:lstStyle>
            <a:lvl1pPr marL="342717" indent="-342717" algn="l">
              <a:lnSpc>
                <a:spcPct val="93000"/>
              </a:lnSpc>
              <a:spcAft>
                <a:spcPts val="1410"/>
              </a:spcAft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Formatvorlagen des Textmasters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B5183B-9935-43C6-A3EF-5A324C50433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18" y="2268361"/>
            <a:ext cx="3251158" cy="4200479"/>
          </a:xfrm>
        </p:spPr>
        <p:txBody>
          <a:bodyPr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16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E57295-3C79-4418-919D-BAB3D4EEF5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E61949-D1F4-4985-9818-EEFABCB26CB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22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ED1B9C-9581-4D81-9110-2EDB4E865B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18" y="503276"/>
            <a:ext cx="3251158" cy="1765441"/>
          </a:xfrm>
        </p:spPr>
        <p:txBody>
          <a:bodyPr anchor="b"/>
          <a:lstStyle>
            <a:lvl1pPr>
              <a:lnSpc>
                <a:spcPct val="93000"/>
              </a:lnSpc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3200" kern="0">
                <a:latin typeface="Arial" pitchFamily="18"/>
              </a:defRPr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C3C5E6-C384-4316-A2DD-D6BE289BD81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286158" y="1088995"/>
            <a:ext cx="5102278" cy="5372282"/>
          </a:xfrm>
        </p:spPr>
        <p:txBody>
          <a:bodyPr tIns="28081" anchor="t"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73B92B-0BA9-499E-8F64-161EC603FF1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18" y="2268361"/>
            <a:ext cx="3251158" cy="4200479"/>
          </a:xfrm>
        </p:spPr>
        <p:txBody>
          <a:bodyPr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1600"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4280B0-C3F5-4309-A7D8-CD09367F58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8046B5-0470-418D-80AE-5DCC3C8CB1D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6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555638A-3F3A-4F6F-BE95-1399510CC5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276" y="301322"/>
            <a:ext cx="9067684" cy="12592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F584FD-11F7-497F-B1C5-0A2260BFEE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276" y="1767955"/>
            <a:ext cx="9067684" cy="49895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28081" rIns="0" bIns="0" anchor="t" anchorCtr="0" compatLnSpc="1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DC67E42-B227-4085-86C2-87B5DCDF72B9}"/>
              </a:ext>
            </a:extLst>
          </p:cNvPr>
          <p:cNvSpPr/>
          <p:nvPr/>
        </p:nvSpPr>
        <p:spPr>
          <a:xfrm>
            <a:off x="503276" y="6886437"/>
            <a:ext cx="2346121" cy="51912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5B057B1A-D5CD-4411-B9A7-5EEF09F4C656}"/>
              </a:ext>
            </a:extLst>
          </p:cNvPr>
          <p:cNvSpPr/>
          <p:nvPr/>
        </p:nvSpPr>
        <p:spPr>
          <a:xfrm>
            <a:off x="3448083" y="6886437"/>
            <a:ext cx="3193916" cy="51912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E4C3F7-EAE0-4C0B-B40D-F92E4801830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719" y="6886437"/>
            <a:ext cx="2345042" cy="5180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39ECD34D-40F0-4F17-80B8-DCD256615E09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  <a:cs typeface="Arial" pitchFamily="2"/>
        </a:defRPr>
      </a:lvl1pPr>
    </p:titleStyle>
    <p:bodyStyle>
      <a:lvl1pPr marL="342717" marR="0" lvl="0" indent="-342717" algn="l" defTabSz="914400" rtl="0" fontAlgn="auto" hangingPunct="0">
        <a:lnSpc>
          <a:spcPct val="93000"/>
        </a:lnSpc>
        <a:spcBef>
          <a:spcPts val="0"/>
        </a:spcBef>
        <a:spcAft>
          <a:spcPts val="1410"/>
        </a:spcAft>
        <a:buSzPct val="45000"/>
        <a:buFont typeface="StarSymbol"/>
        <a:buChar char="●"/>
        <a:tabLst>
          <a:tab pos="342717" algn="l"/>
          <a:tab pos="448915" algn="l"/>
          <a:tab pos="898196" algn="l"/>
          <a:tab pos="1347478" algn="l"/>
          <a:tab pos="1796759" algn="l"/>
          <a:tab pos="2246040" algn="l"/>
          <a:tab pos="2695312" algn="l"/>
          <a:tab pos="3144594" algn="l"/>
          <a:tab pos="3593875" algn="l"/>
          <a:tab pos="4043156" algn="l"/>
          <a:tab pos="4492437" algn="l"/>
          <a:tab pos="4941353" algn="l"/>
          <a:tab pos="5390634" algn="l"/>
          <a:tab pos="5839916" algn="l"/>
          <a:tab pos="6289197" algn="l"/>
          <a:tab pos="6738478" algn="l"/>
          <a:tab pos="7187759" algn="l"/>
          <a:tab pos="7637032" algn="l"/>
          <a:tab pos="8086313" algn="l"/>
          <a:tab pos="8535594" algn="l"/>
          <a:tab pos="8984875" algn="l"/>
        </a:tabLst>
        <a:defRPr lang="de-DE" sz="3200" b="0" i="0" u="none" strike="noStrike" kern="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Arial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Arial" pitchFamily="2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Arial" pitchFamily="2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75000"/>
        <a:buFont typeface="StarSymbol"/>
        <a:buChar char="–"/>
        <a:tabLst/>
        <a:defRPr lang="de-DE" sz="18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Arial" pitchFamily="2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45000"/>
        <a:buFont typeface="StarSymbol"/>
        <a:buChar char="●"/>
        <a:tabLst/>
        <a:defRPr lang="de-DE" sz="18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Calibri" pitchFamily="18"/>
          <a:ea typeface="Microsoft YaHei" pitchFamily="2"/>
          <a:cs typeface="Ari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owerPoint-Prä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B425FEF0-BEEE-4B7A-8CEC-CD8A648B0A7E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Clemens-Brentano-Europaschule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2A67B37B-8DA5-4D7A-9FA7-739C066EBDD9}"/>
              </a:ext>
            </a:extLst>
          </p:cNvPr>
          <p:cNvSpPr/>
          <p:nvPr/>
        </p:nvSpPr>
        <p:spPr>
          <a:xfrm>
            <a:off x="503276" y="1582561"/>
            <a:ext cx="9070921" cy="536111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35277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Übergang von der </a:t>
            </a:r>
            <a:r>
              <a:rPr lang="de-DE" sz="4000" b="0" i="0" u="none" strike="noStrike" kern="1200" cap="none" spc="0" baseline="0" dirty="0">
                <a:solidFill>
                  <a:srgbClr val="FF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Sek I</a:t>
            </a:r>
            <a:r>
              <a:rPr lang="de-DE" sz="40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in die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0" i="0" u="none" strike="noStrike" kern="1200" cap="none" spc="0" baseline="0" dirty="0">
                <a:solidFill>
                  <a:srgbClr val="FF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gymnasiale Oberstufe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4000" b="0" i="0" u="none" strike="noStrike" kern="1200" cap="none" spc="0" baseline="0" dirty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Inhalt: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Ziele der gymnasialen Oberstufe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Zugangsvoraussetzungen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Organisation der Oberstufe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Besonderheiten der CBES, SELF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Vergleich mit beruflichen Gymnasien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Anmeldung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Kontakt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5CBF629-85D2-40B8-A64C-A8967728F64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066437" y="2286000"/>
            <a:ext cx="2991962" cy="297180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Grafik 5">
            <a:extLst>
              <a:ext uri="{FF2B5EF4-FFF2-40B4-BE49-F238E27FC236}">
                <a16:creationId xmlns:a16="http://schemas.microsoft.com/office/drawing/2014/main" id="{95B4A2D7-0AED-46BF-B4A4-5DC87BB92D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587D2F0F-29BD-4D07-A1B9-4697D809ACD2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Zulassung zur Qualifikationsphase        .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5393095B-BC57-4F9F-A173-DCA02412AC3D}"/>
              </a:ext>
            </a:extLst>
          </p:cNvPr>
          <p:cNvSpPr/>
          <p:nvPr/>
        </p:nvSpPr>
        <p:spPr>
          <a:xfrm>
            <a:off x="179277" y="1366918"/>
            <a:ext cx="9070921" cy="623412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8081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>
              <a:solidFill>
                <a:srgbClr val="2E2E2E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min. 34 Wochenstunden belegt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alle Fächer mindestens 05 Punkte</a:t>
            </a:r>
          </a:p>
          <a:p>
            <a:pPr marL="0" marR="0" lvl="1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falls nicht, Ausgleich durch 10</a:t>
            </a:r>
          </a:p>
          <a:p>
            <a:pPr marL="0" marR="0" lvl="1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  oder 2 x 07 Punkte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Deutsch, Fremdsprache, Mathematik können nur durch Fächer dieser Gruppe ausgeglichen werden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Zwei Minderleistungen?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Mehr als zwei Minderleistungen?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zweite Fremdsprache abgeschlossen?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>
              <a:solidFill>
                <a:srgbClr val="2E2E2E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6E882877-7D88-4E2E-9E32-326A79210276}"/>
              </a:ext>
            </a:extLst>
          </p:cNvPr>
          <p:cNvGrpSpPr/>
          <p:nvPr/>
        </p:nvGrpSpPr>
        <p:grpSpPr>
          <a:xfrm>
            <a:off x="8099279" y="1439997"/>
            <a:ext cx="1905115" cy="2336757"/>
            <a:chOff x="8099279" y="1439997"/>
            <a:chExt cx="1905115" cy="233675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306E0BA7-F561-46FE-B2F4-9EA2C4AEC741}"/>
                </a:ext>
              </a:extLst>
            </p:cNvPr>
            <p:cNvSpPr/>
            <p:nvPr/>
          </p:nvSpPr>
          <p:spPr>
            <a:xfrm>
              <a:off x="8099279" y="2879637"/>
              <a:ext cx="1905115" cy="8971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Einführungs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phase</a:t>
              </a:r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7C2B4497-9498-4FC7-ABE3-0B0525D6712A}"/>
                </a:ext>
              </a:extLst>
            </p:cNvPr>
            <p:cNvSpPr/>
            <p:nvPr/>
          </p:nvSpPr>
          <p:spPr>
            <a:xfrm>
              <a:off x="8099279" y="1728718"/>
              <a:ext cx="1905115" cy="1147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Qualifika-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tionsphase</a:t>
              </a:r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A24AABD2-5871-41E4-8D56-6E582FCB84B8}"/>
                </a:ext>
              </a:extLst>
            </p:cNvPr>
            <p:cNvSpPr/>
            <p:nvPr/>
          </p:nvSpPr>
          <p:spPr>
            <a:xfrm>
              <a:off x="8099279" y="1439997"/>
              <a:ext cx="1905115" cy="3553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Abi-Prüfung</a:t>
              </a:r>
            </a:p>
          </p:txBody>
        </p:sp>
      </p:grpSp>
      <p:sp>
        <p:nvSpPr>
          <p:cNvPr id="8" name="AutoShape 8">
            <a:extLst>
              <a:ext uri="{FF2B5EF4-FFF2-40B4-BE49-F238E27FC236}">
                <a16:creationId xmlns:a16="http://schemas.microsoft.com/office/drawing/2014/main" id="{86E72735-8136-4F68-BF72-C946EE24147B}"/>
              </a:ext>
            </a:extLst>
          </p:cNvPr>
          <p:cNvSpPr/>
          <p:nvPr/>
        </p:nvSpPr>
        <p:spPr>
          <a:xfrm>
            <a:off x="9720355" y="2700360"/>
            <a:ext cx="179277" cy="360355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*/ f13 f12 1"/>
              <a:gd name="f19" fmla="*/ 21600 f14 1"/>
              <a:gd name="f20" fmla="*/ f12 f7 1"/>
              <a:gd name="f21" fmla="*/ f18 1 10800"/>
              <a:gd name="f22" fmla="*/ f19 1 f14"/>
              <a:gd name="f23" fmla="*/ f17 f7 1"/>
              <a:gd name="f24" fmla="+- f13 0 f21"/>
              <a:gd name="f25" fmla="*/ f22 f8 1"/>
              <a:gd name="f26" fmla="*/ f24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6" r="f23" b="f25"/>
            <a:pathLst>
              <a:path w="21600" h="21600">
                <a:moveTo>
                  <a:pt x="f12" y="f5"/>
                </a:moveTo>
                <a:lnTo>
                  <a:pt x="f12" y="f13"/>
                </a:lnTo>
                <a:lnTo>
                  <a:pt x="f4" y="f13"/>
                </a:lnTo>
                <a:lnTo>
                  <a:pt x="f6" y="f4"/>
                </a:lnTo>
                <a:lnTo>
                  <a:pt x="f5" y="f13"/>
                </a:lnTo>
                <a:lnTo>
                  <a:pt x="f17" y="f13"/>
                </a:lnTo>
                <a:lnTo>
                  <a:pt x="f17" y="f5"/>
                </a:lnTo>
                <a:close/>
              </a:path>
            </a:pathLst>
          </a:custGeom>
          <a:solidFill>
            <a:srgbClr val="FFD320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pic>
        <p:nvPicPr>
          <p:cNvPr id="9" name="Grafik 10">
            <a:extLst>
              <a:ext uri="{FF2B5EF4-FFF2-40B4-BE49-F238E27FC236}">
                <a16:creationId xmlns:a16="http://schemas.microsoft.com/office/drawing/2014/main" id="{525C7D6D-25F2-46FB-8F05-A2CF7E99A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E3A8F786-4647-4611-AB93-D25270AA21B7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Qualifikationsphase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B7C963D8-E8DE-4E4F-9A4A-676575088530}"/>
              </a:ext>
            </a:extLst>
          </p:cNvPr>
          <p:cNvSpPr/>
          <p:nvPr/>
        </p:nvSpPr>
        <p:spPr>
          <a:xfrm>
            <a:off x="503276" y="1133636"/>
            <a:ext cx="9070921" cy="626075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8081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Unterricht in Kursen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2 oder mehr Leistungskurse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1. LK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Englisch, Französisch, </a:t>
            </a:r>
            <a:r>
              <a:rPr lang="de-DE" sz="2800" b="1" dirty="0">
                <a:solidFill>
                  <a:srgbClr val="280099"/>
                </a:solidFill>
                <a:latin typeface="Calibri" pitchFamily="18"/>
                <a:ea typeface="Arial Unicode MS" pitchFamily="2"/>
                <a:cs typeface="Arial Unicode MS" pitchFamily="2"/>
              </a:rPr>
              <a:t>Spanisch, 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Mathematik,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Biologie, Physik, Chemie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2. LK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ein weiteres Fach von oben oder Deutsch,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Kunst, Powi, Geschichte, Sport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479" algn="l"/>
                <a:tab pos="896761" algn="l"/>
                <a:tab pos="1346042" algn="l"/>
                <a:tab pos="1795323" algn="l"/>
                <a:tab pos="2244595" algn="l"/>
                <a:tab pos="2693877" algn="l"/>
                <a:tab pos="3143158" algn="l"/>
                <a:tab pos="3592439" algn="l"/>
                <a:tab pos="4041721" algn="l"/>
                <a:tab pos="4491002" algn="l"/>
                <a:tab pos="4940283" algn="l"/>
                <a:tab pos="5389555" algn="l"/>
                <a:tab pos="5838480" algn="l"/>
                <a:tab pos="6287761" algn="l"/>
                <a:tab pos="6737043" algn="l"/>
                <a:tab pos="7186315" algn="l"/>
                <a:tab pos="7635596" algn="l"/>
                <a:tab pos="8084877" algn="l"/>
                <a:tab pos="8534159" algn="l"/>
                <a:tab pos="8983440" algn="l"/>
                <a:tab pos="8985241" algn="l"/>
                <a:tab pos="9434157" algn="l"/>
                <a:tab pos="9883438" algn="l"/>
                <a:tab pos="10332720" algn="l"/>
                <a:tab pos="107820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	</a:t>
            </a:r>
            <a:r>
              <a:rPr lang="de-DE" sz="28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BGym</a:t>
            </a:r>
            <a:r>
              <a:rPr lang="de-DE" sz="2800" b="1" i="0" u="none" strike="noStrike" kern="1200" cap="none" spc="0" baseline="0" dirty="0">
                <a:solidFill>
                  <a:srgbClr val="004A4A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: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LK1: D, E, M, Bio, 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Ph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 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Ch</a:t>
            </a:r>
            <a:endParaRPr lang="de-DE" sz="2800" b="1" i="0" u="none" strike="noStrike" kern="1200" cap="none" spc="0" baseline="0" dirty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1828800" marR="0" lvl="4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28800" algn="l"/>
                <a:tab pos="2277715" algn="l"/>
                <a:tab pos="2726996" algn="l"/>
                <a:tab pos="3176278" algn="l"/>
                <a:tab pos="3625559" algn="l"/>
                <a:tab pos="4074840" algn="l"/>
                <a:tab pos="4524122" algn="l"/>
                <a:tab pos="4973403" algn="l"/>
                <a:tab pos="5422675" algn="l"/>
                <a:tab pos="5871956" algn="l"/>
                <a:tab pos="6321238" algn="l"/>
                <a:tab pos="6770519" algn="l"/>
                <a:tab pos="7219800" algn="l"/>
                <a:tab pos="7669081" algn="l"/>
                <a:tab pos="8118363" algn="l"/>
                <a:tab pos="8567644" algn="l"/>
                <a:tab pos="9016916" algn="l"/>
                <a:tab pos="9466197" algn="l"/>
                <a:tab pos="9915479" algn="l"/>
                <a:tab pos="10364760" algn="l"/>
                <a:tab pos="108140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LK2: Berufsfeld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1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Grundkurse so, dass Belegverpflichtung abgedeckt wird.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CBES: D, E, F, 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Spa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 L, 0-Sprache, 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Ku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/Mu/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Dsp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G, Reli/Eth, Phil, </a:t>
            </a:r>
            <a:r>
              <a:rPr lang="de-DE" sz="2800" b="1" i="0" u="none" strike="noStrike" kern="1200" cap="none" spc="0" baseline="0" dirty="0">
                <a:solidFill>
                  <a:srgbClr val="7030A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Powi und </a:t>
            </a:r>
            <a:r>
              <a:rPr lang="de-DE" sz="2800" b="1" i="0" u="none" strike="noStrike" kern="1200" cap="none" spc="0" baseline="0" dirty="0" err="1">
                <a:solidFill>
                  <a:srgbClr val="7030A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Geo</a:t>
            </a:r>
            <a:endParaRPr lang="de-DE" sz="2800" b="1" i="0" u="none" strike="noStrike" kern="1200" cap="none" spc="0" baseline="0" dirty="0">
              <a:solidFill>
                <a:srgbClr val="7030A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M, Bio, 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Ch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 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Ph</a:t>
            </a: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 Info,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Spo</a:t>
            </a:r>
            <a:endParaRPr lang="de-DE" sz="2800" b="1" i="0" u="none" strike="noStrike" kern="1200" cap="none" spc="0" baseline="0" dirty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EF6B81B-81A3-4D8C-B94E-CC7DA5180163}"/>
              </a:ext>
            </a:extLst>
          </p:cNvPr>
          <p:cNvGrpSpPr/>
          <p:nvPr/>
        </p:nvGrpSpPr>
        <p:grpSpPr>
          <a:xfrm>
            <a:off x="8459635" y="1439997"/>
            <a:ext cx="1546195" cy="2336757"/>
            <a:chOff x="8459635" y="1439997"/>
            <a:chExt cx="1546195" cy="2336757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7AB7A79A-CA87-44AC-BC72-16B5FA2FCF73}"/>
                </a:ext>
              </a:extLst>
            </p:cNvPr>
            <p:cNvGrpSpPr/>
            <p:nvPr/>
          </p:nvGrpSpPr>
          <p:grpSpPr>
            <a:xfrm>
              <a:off x="8459635" y="1439997"/>
              <a:ext cx="1546195" cy="2336757"/>
              <a:chOff x="8459635" y="1439997"/>
              <a:chExt cx="1546195" cy="2336757"/>
            </a:xfrm>
          </p:grpSpPr>
          <p:sp>
            <p:nvSpPr>
              <p:cNvPr id="6" name="AutoShape 6">
                <a:extLst>
                  <a:ext uri="{FF2B5EF4-FFF2-40B4-BE49-F238E27FC236}">
                    <a16:creationId xmlns:a16="http://schemas.microsoft.com/office/drawing/2014/main" id="{91BA66B9-6484-44D2-8B27-51D1D2DA5BAB}"/>
                  </a:ext>
                </a:extLst>
              </p:cNvPr>
              <p:cNvSpPr/>
              <p:nvPr/>
            </p:nvSpPr>
            <p:spPr>
              <a:xfrm>
                <a:off x="8459635" y="2879637"/>
                <a:ext cx="1546195" cy="8971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Einführungs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phase</a:t>
                </a:r>
              </a:p>
            </p:txBody>
          </p:sp>
          <p:sp>
            <p:nvSpPr>
              <p:cNvPr id="7" name="AutoShape 7">
                <a:extLst>
                  <a:ext uri="{FF2B5EF4-FFF2-40B4-BE49-F238E27FC236}">
                    <a16:creationId xmlns:a16="http://schemas.microsoft.com/office/drawing/2014/main" id="{46DB39EE-965B-403D-8FCC-56E2DB280076}"/>
                  </a:ext>
                </a:extLst>
              </p:cNvPr>
              <p:cNvSpPr/>
              <p:nvPr/>
            </p:nvSpPr>
            <p:spPr>
              <a:xfrm>
                <a:off x="8459635" y="1728718"/>
                <a:ext cx="1546195" cy="1147681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Qualifika-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tionsphase</a:t>
                </a:r>
              </a:p>
            </p:txBody>
          </p:sp>
          <p:sp>
            <p:nvSpPr>
              <p:cNvPr id="8" name="AutoShape 8">
                <a:extLst>
                  <a:ext uri="{FF2B5EF4-FFF2-40B4-BE49-F238E27FC236}">
                    <a16:creationId xmlns:a16="http://schemas.microsoft.com/office/drawing/2014/main" id="{3A204D89-5FDC-4186-B244-EE8452765D66}"/>
                  </a:ext>
                </a:extLst>
              </p:cNvPr>
              <p:cNvSpPr/>
              <p:nvPr/>
            </p:nvSpPr>
            <p:spPr>
              <a:xfrm>
                <a:off x="8459635" y="1439997"/>
                <a:ext cx="1546195" cy="3553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Abi-Prüfung</a:t>
                </a:r>
              </a:p>
            </p:txBody>
          </p:sp>
        </p:grpSp>
      </p:grpSp>
      <p:pic>
        <p:nvPicPr>
          <p:cNvPr id="9" name="Grafik 9">
            <a:extLst>
              <a:ext uri="{FF2B5EF4-FFF2-40B4-BE49-F238E27FC236}">
                <a16:creationId xmlns:a16="http://schemas.microsoft.com/office/drawing/2014/main" id="{5CD553F8-2986-4D8F-BD76-F0FC96ECD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E76C544F-BB3F-47F5-A462-200F1EFC2887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Qualifikationsphase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BF726F91-A453-45BB-9A09-53146FD513ED}"/>
              </a:ext>
            </a:extLst>
          </p:cNvPr>
          <p:cNvSpPr/>
          <p:nvPr/>
        </p:nvSpPr>
        <p:spPr>
          <a:xfrm>
            <a:off x="504721" y="1770122"/>
            <a:ext cx="9070921" cy="49895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4844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Ein LK wird in der Regel Tutorenkurs,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Tutor ist erster Ansprechpartner bei Beratung,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Tutorenfahrt ist Teil der Unterrichtsverpflichtung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 dirty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Kurszuordnung erfolgt nach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individueller </a:t>
            </a:r>
            <a:r>
              <a:rPr lang="de-DE" sz="2800" b="1" i="0" u="none" strike="noStrike" kern="1200" cap="none" spc="0" baseline="0" dirty="0" err="1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Fachwahl</a:t>
            </a:r>
            <a:endParaRPr lang="de-DE" sz="2800" b="1" i="0" u="none" strike="noStrike" kern="1200" cap="none" spc="0" baseline="0" dirty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Stundenplan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Gruppengröße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dirty="0">
              <a:solidFill>
                <a:srgbClr val="280099"/>
              </a:solidFill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SELF-Band ist in der Q-Phase feste Größe, Stundenplanverbesserung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 dirty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 dirty="0">
              <a:solidFill>
                <a:srgbClr val="280099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1D49F4D7-EE67-4161-8843-9D11BBE67BB0}"/>
              </a:ext>
            </a:extLst>
          </p:cNvPr>
          <p:cNvGrpSpPr/>
          <p:nvPr/>
        </p:nvGrpSpPr>
        <p:grpSpPr>
          <a:xfrm>
            <a:off x="8459635" y="1439997"/>
            <a:ext cx="1546195" cy="2336757"/>
            <a:chOff x="8459635" y="1439997"/>
            <a:chExt cx="1546195" cy="2336757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184D7A22-5FBB-406F-ADD5-95A8E4968DB6}"/>
                </a:ext>
              </a:extLst>
            </p:cNvPr>
            <p:cNvGrpSpPr/>
            <p:nvPr/>
          </p:nvGrpSpPr>
          <p:grpSpPr>
            <a:xfrm>
              <a:off x="8459635" y="1439997"/>
              <a:ext cx="1546195" cy="2336757"/>
              <a:chOff x="8459635" y="1439997"/>
              <a:chExt cx="1546195" cy="2336757"/>
            </a:xfrm>
          </p:grpSpPr>
          <p:sp>
            <p:nvSpPr>
              <p:cNvPr id="6" name="AutoShape 6">
                <a:extLst>
                  <a:ext uri="{FF2B5EF4-FFF2-40B4-BE49-F238E27FC236}">
                    <a16:creationId xmlns:a16="http://schemas.microsoft.com/office/drawing/2014/main" id="{A191F380-8CE2-4F38-B448-ABF5B1F09FE9}"/>
                  </a:ext>
                </a:extLst>
              </p:cNvPr>
              <p:cNvSpPr/>
              <p:nvPr/>
            </p:nvSpPr>
            <p:spPr>
              <a:xfrm>
                <a:off x="8459635" y="2879637"/>
                <a:ext cx="1546195" cy="8971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Einführungs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phase</a:t>
                </a:r>
              </a:p>
            </p:txBody>
          </p:sp>
          <p:sp>
            <p:nvSpPr>
              <p:cNvPr id="7" name="AutoShape 7">
                <a:extLst>
                  <a:ext uri="{FF2B5EF4-FFF2-40B4-BE49-F238E27FC236}">
                    <a16:creationId xmlns:a16="http://schemas.microsoft.com/office/drawing/2014/main" id="{8341A319-44A6-4C27-8A78-BFA0C6A6C149}"/>
                  </a:ext>
                </a:extLst>
              </p:cNvPr>
              <p:cNvSpPr/>
              <p:nvPr/>
            </p:nvSpPr>
            <p:spPr>
              <a:xfrm>
                <a:off x="8459635" y="1728718"/>
                <a:ext cx="1546195" cy="1147681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Qualifika-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tionsphase</a:t>
                </a:r>
              </a:p>
            </p:txBody>
          </p:sp>
          <p:sp>
            <p:nvSpPr>
              <p:cNvPr id="8" name="AutoShape 8">
                <a:extLst>
                  <a:ext uri="{FF2B5EF4-FFF2-40B4-BE49-F238E27FC236}">
                    <a16:creationId xmlns:a16="http://schemas.microsoft.com/office/drawing/2014/main" id="{910B841A-498E-47B3-83E9-A2EFC51E46E2}"/>
                  </a:ext>
                </a:extLst>
              </p:cNvPr>
              <p:cNvSpPr/>
              <p:nvPr/>
            </p:nvSpPr>
            <p:spPr>
              <a:xfrm>
                <a:off x="8459635" y="1439997"/>
                <a:ext cx="1546195" cy="3553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Abi-Prüfung</a:t>
                </a:r>
              </a:p>
            </p:txBody>
          </p:sp>
        </p:grpSp>
      </p:grpSp>
      <p:pic>
        <p:nvPicPr>
          <p:cNvPr id="9" name="Grafik 10">
            <a:extLst>
              <a:ext uri="{FF2B5EF4-FFF2-40B4-BE49-F238E27FC236}">
                <a16:creationId xmlns:a16="http://schemas.microsoft.com/office/drawing/2014/main" id="{0BAF8F15-1180-45EE-B209-605E652D0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A4BE2C04-716A-48C4-B644-F263B02EEE4F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Zulassung zur Abiturprüfung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2A7F62EA-E263-4DE9-9496-5EB5021C57E0}"/>
              </a:ext>
            </a:extLst>
          </p:cNvPr>
          <p:cNvSpPr/>
          <p:nvPr/>
        </p:nvSpPr>
        <p:spPr>
          <a:xfrm>
            <a:off x="503276" y="1432078"/>
            <a:ext cx="9070921" cy="566387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4844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Verweildauer erfüllt: in der Regel 3 Jahre,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höchstens 4 Jahre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Verpflichtung in der zweiten Fremdsprache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erfüllt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verpflichtende Kurse belegt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in den Leistungskursen mind. 80 Punkte,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davon mind. 6 Kurse über 05 Punkte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in den einzubringenden 24 Grundkursen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mind. 120 Punkte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Insgesamt maximal 6 „Unter-Kurse“ erlaubt.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C3657228-D0EA-4050-815F-234851B47F5A}"/>
              </a:ext>
            </a:extLst>
          </p:cNvPr>
          <p:cNvGrpSpPr/>
          <p:nvPr/>
        </p:nvGrpSpPr>
        <p:grpSpPr>
          <a:xfrm>
            <a:off x="8459635" y="1439997"/>
            <a:ext cx="1546195" cy="2336757"/>
            <a:chOff x="8459635" y="1439997"/>
            <a:chExt cx="1546195" cy="2336757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BFB73F6D-71A4-4C49-A4BC-997151A9418B}"/>
                </a:ext>
              </a:extLst>
            </p:cNvPr>
            <p:cNvGrpSpPr/>
            <p:nvPr/>
          </p:nvGrpSpPr>
          <p:grpSpPr>
            <a:xfrm>
              <a:off x="8459635" y="1439997"/>
              <a:ext cx="1546195" cy="2336757"/>
              <a:chOff x="8459635" y="1439997"/>
              <a:chExt cx="1546195" cy="2336757"/>
            </a:xfrm>
          </p:grpSpPr>
          <p:sp>
            <p:nvSpPr>
              <p:cNvPr id="6" name="AutoShape 6">
                <a:extLst>
                  <a:ext uri="{FF2B5EF4-FFF2-40B4-BE49-F238E27FC236}">
                    <a16:creationId xmlns:a16="http://schemas.microsoft.com/office/drawing/2014/main" id="{B5ED676C-B2E0-4BD3-9D33-8B0E0E5878D5}"/>
                  </a:ext>
                </a:extLst>
              </p:cNvPr>
              <p:cNvSpPr/>
              <p:nvPr/>
            </p:nvSpPr>
            <p:spPr>
              <a:xfrm>
                <a:off x="8459635" y="2879637"/>
                <a:ext cx="1546195" cy="8971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Einführungs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phase</a:t>
                </a:r>
              </a:p>
            </p:txBody>
          </p:sp>
          <p:sp>
            <p:nvSpPr>
              <p:cNvPr id="7" name="AutoShape 7">
                <a:extLst>
                  <a:ext uri="{FF2B5EF4-FFF2-40B4-BE49-F238E27FC236}">
                    <a16:creationId xmlns:a16="http://schemas.microsoft.com/office/drawing/2014/main" id="{56AF2CDF-B14E-41FF-AE9D-A0A03CCB3B17}"/>
                  </a:ext>
                </a:extLst>
              </p:cNvPr>
              <p:cNvSpPr/>
              <p:nvPr/>
            </p:nvSpPr>
            <p:spPr>
              <a:xfrm>
                <a:off x="8459635" y="1728718"/>
                <a:ext cx="1546195" cy="1147681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Qualifika-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tionsphase</a:t>
                </a:r>
              </a:p>
            </p:txBody>
          </p:sp>
          <p:sp>
            <p:nvSpPr>
              <p:cNvPr id="8" name="AutoShape 8">
                <a:extLst>
                  <a:ext uri="{FF2B5EF4-FFF2-40B4-BE49-F238E27FC236}">
                    <a16:creationId xmlns:a16="http://schemas.microsoft.com/office/drawing/2014/main" id="{11E47F23-76B8-4D64-903A-024AF3B1EC8F}"/>
                  </a:ext>
                </a:extLst>
              </p:cNvPr>
              <p:cNvSpPr/>
              <p:nvPr/>
            </p:nvSpPr>
            <p:spPr>
              <a:xfrm>
                <a:off x="8459635" y="1439997"/>
                <a:ext cx="1546195" cy="3553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Abi-Prüfung</a:t>
                </a:r>
              </a:p>
            </p:txBody>
          </p:sp>
        </p:grpSp>
      </p:grpSp>
      <p:sp>
        <p:nvSpPr>
          <p:cNvPr id="9" name="AutoShape 9">
            <a:extLst>
              <a:ext uri="{FF2B5EF4-FFF2-40B4-BE49-F238E27FC236}">
                <a16:creationId xmlns:a16="http://schemas.microsoft.com/office/drawing/2014/main" id="{CFAC1820-C575-4955-818B-782D28B83BE9}"/>
              </a:ext>
            </a:extLst>
          </p:cNvPr>
          <p:cNvSpPr/>
          <p:nvPr/>
        </p:nvSpPr>
        <p:spPr>
          <a:xfrm flipH="1">
            <a:off x="8273875" y="1800362"/>
            <a:ext cx="360355" cy="539642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*/ f13 f12 1"/>
              <a:gd name="f19" fmla="*/ 21600 f14 1"/>
              <a:gd name="f20" fmla="*/ f12 f7 1"/>
              <a:gd name="f21" fmla="*/ f18 1 10800"/>
              <a:gd name="f22" fmla="*/ f19 1 f14"/>
              <a:gd name="f23" fmla="*/ f17 f7 1"/>
              <a:gd name="f24" fmla="+- f13 0 f21"/>
              <a:gd name="f25" fmla="*/ f22 f8 1"/>
              <a:gd name="f26" fmla="*/ f24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6" r="f23" b="f25"/>
            <a:pathLst>
              <a:path w="21600" h="21600">
                <a:moveTo>
                  <a:pt x="f12" y="f5"/>
                </a:moveTo>
                <a:lnTo>
                  <a:pt x="f12" y="f13"/>
                </a:lnTo>
                <a:lnTo>
                  <a:pt x="f4" y="f13"/>
                </a:lnTo>
                <a:lnTo>
                  <a:pt x="f6" y="f4"/>
                </a:lnTo>
                <a:lnTo>
                  <a:pt x="f5" y="f13"/>
                </a:lnTo>
                <a:lnTo>
                  <a:pt x="f17" y="f13"/>
                </a:lnTo>
                <a:lnTo>
                  <a:pt x="f17" y="f5"/>
                </a:lnTo>
                <a:close/>
              </a:path>
            </a:pathLst>
          </a:custGeom>
          <a:solidFill>
            <a:srgbClr val="FFD320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A3971EB-1E2A-4FF7-9FF5-FDA859D72B9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543800" y="3606475"/>
            <a:ext cx="2400117" cy="23371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Grafik 12">
            <a:extLst>
              <a:ext uri="{FF2B5EF4-FFF2-40B4-BE49-F238E27FC236}">
                <a16:creationId xmlns:a16="http://schemas.microsoft.com/office/drawing/2014/main" id="{0392D8FD-4F13-465D-B397-86CFA3824B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0FDDA80-536E-43F2-AA11-5DEBA53A42D8}"/>
              </a:ext>
            </a:extLst>
          </p:cNvPr>
          <p:cNvGrpSpPr/>
          <p:nvPr/>
        </p:nvGrpSpPr>
        <p:grpSpPr>
          <a:xfrm>
            <a:off x="8459635" y="1439997"/>
            <a:ext cx="1546195" cy="2336757"/>
            <a:chOff x="8459635" y="1439997"/>
            <a:chExt cx="1546195" cy="233675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F3DEAC-EB67-44A3-B473-C4E8976AEE7A}"/>
                </a:ext>
              </a:extLst>
            </p:cNvPr>
            <p:cNvGrpSpPr/>
            <p:nvPr/>
          </p:nvGrpSpPr>
          <p:grpSpPr>
            <a:xfrm>
              <a:off x="8459635" y="1439997"/>
              <a:ext cx="1546195" cy="2336757"/>
              <a:chOff x="8459635" y="1439997"/>
              <a:chExt cx="1546195" cy="2336757"/>
            </a:xfrm>
          </p:grpSpPr>
          <p:sp>
            <p:nvSpPr>
              <p:cNvPr id="4" name="AutoShape 3">
                <a:extLst>
                  <a:ext uri="{FF2B5EF4-FFF2-40B4-BE49-F238E27FC236}">
                    <a16:creationId xmlns:a16="http://schemas.microsoft.com/office/drawing/2014/main" id="{7D6D4F3E-FDF3-404A-A3A8-78173B1192B2}"/>
                  </a:ext>
                </a:extLst>
              </p:cNvPr>
              <p:cNvSpPr/>
              <p:nvPr/>
            </p:nvSpPr>
            <p:spPr>
              <a:xfrm>
                <a:off x="8459635" y="2879637"/>
                <a:ext cx="1546195" cy="8971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Einführungs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phase</a:t>
                </a:r>
              </a:p>
            </p:txBody>
          </p:sp>
          <p:sp>
            <p:nvSpPr>
              <p:cNvPr id="5" name="AutoShape 4">
                <a:extLst>
                  <a:ext uri="{FF2B5EF4-FFF2-40B4-BE49-F238E27FC236}">
                    <a16:creationId xmlns:a16="http://schemas.microsoft.com/office/drawing/2014/main" id="{48EC878B-EA6F-4191-B228-0BCB965B0011}"/>
                  </a:ext>
                </a:extLst>
              </p:cNvPr>
              <p:cNvSpPr/>
              <p:nvPr/>
            </p:nvSpPr>
            <p:spPr>
              <a:xfrm>
                <a:off x="8459635" y="1728718"/>
                <a:ext cx="1546195" cy="1147681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Qualifika-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tionsphase</a:t>
                </a:r>
              </a:p>
            </p:txBody>
          </p:sp>
          <p:sp>
            <p:nvSpPr>
              <p:cNvPr id="6" name="AutoShape 5">
                <a:extLst>
                  <a:ext uri="{FF2B5EF4-FFF2-40B4-BE49-F238E27FC236}">
                    <a16:creationId xmlns:a16="http://schemas.microsoft.com/office/drawing/2014/main" id="{FE2FCC5A-0800-4478-A70F-BE492B8C7D27}"/>
                  </a:ext>
                </a:extLst>
              </p:cNvPr>
              <p:cNvSpPr/>
              <p:nvPr/>
            </p:nvSpPr>
            <p:spPr>
              <a:xfrm>
                <a:off x="8459635" y="1439997"/>
                <a:ext cx="1546195" cy="3553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Abi-Prüfung</a:t>
                </a:r>
              </a:p>
            </p:txBody>
          </p:sp>
        </p:grpSp>
      </p:grpSp>
      <p:sp>
        <p:nvSpPr>
          <p:cNvPr id="7" name="Text Box 6">
            <a:extLst>
              <a:ext uri="{FF2B5EF4-FFF2-40B4-BE49-F238E27FC236}">
                <a16:creationId xmlns:a16="http://schemas.microsoft.com/office/drawing/2014/main" id="{67554331-0966-4FCB-9732-EB78A650AE3F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Abiturprüfung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D68614D4-6941-4707-B53F-BBF007CF9166}"/>
              </a:ext>
            </a:extLst>
          </p:cNvPr>
          <p:cNvSpPr/>
          <p:nvPr/>
        </p:nvSpPr>
        <p:spPr>
          <a:xfrm>
            <a:off x="289078" y="1800362"/>
            <a:ext cx="9070921" cy="498924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4844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5 Prüfungsfächer, davon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2 LKs und 1 Gk schriftlich, (Zentralabitur)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1 Gk mündlich,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1 Gk mündlich oder Präsentation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479" algn="l"/>
                <a:tab pos="896761" algn="l"/>
                <a:tab pos="1346042" algn="l"/>
                <a:tab pos="1795323" algn="l"/>
                <a:tab pos="2244595" algn="l"/>
                <a:tab pos="2693877" algn="l"/>
                <a:tab pos="3143158" algn="l"/>
                <a:tab pos="3592439" algn="l"/>
                <a:tab pos="4041721" algn="l"/>
                <a:tab pos="4491002" algn="l"/>
                <a:tab pos="4940283" algn="l"/>
                <a:tab pos="5389555" algn="l"/>
                <a:tab pos="5838480" algn="l"/>
                <a:tab pos="6287761" algn="l"/>
                <a:tab pos="6737043" algn="l"/>
                <a:tab pos="7186315" algn="l"/>
                <a:tab pos="7635596" algn="l"/>
                <a:tab pos="8084877" algn="l"/>
                <a:tab pos="8534159" algn="l"/>
                <a:tab pos="8983440" algn="l"/>
                <a:tab pos="8985241" algn="l"/>
                <a:tab pos="9434157" algn="l"/>
                <a:tab pos="9883438" algn="l"/>
                <a:tab pos="10332720" algn="l"/>
                <a:tab pos="107820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				</a:t>
            </a:r>
            <a:r>
              <a:rPr lang="de-DE" sz="2800" b="1" i="0" u="none" strike="noStrike" kern="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          </a:t>
            </a: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oder Bes. Lernleistung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Deutsch + Mathe + Fremdspr. o. Nawi o. Informatik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aus jedem Aufgabenfeld min. 1 Fach, die drei schriftlichen Prüfungen aus min. 2 Aufgabenfeldern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800" b="1" i="0" u="none" strike="noStrike" kern="1200" cap="none" spc="0" baseline="0">
              <a:solidFill>
                <a:srgbClr val="280099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>
                <a:solidFill>
                  <a:srgbClr val="280099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Prüfungsfach 3 Jahre durchgängig belegt</a:t>
            </a:r>
          </a:p>
        </p:txBody>
      </p:sp>
      <p:pic>
        <p:nvPicPr>
          <p:cNvPr id="9" name="Grafik 10">
            <a:extLst>
              <a:ext uri="{FF2B5EF4-FFF2-40B4-BE49-F238E27FC236}">
                <a16:creationId xmlns:a16="http://schemas.microsoft.com/office/drawing/2014/main" id="{BD322A49-1F6F-45F3-9127-A6CAB9437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3FB95EDE-5A9B-4F86-95B2-5C0315AD51D5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Abiturwertung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60835DA-2E43-4DA9-9C36-3FCCA4B900FC}"/>
              </a:ext>
            </a:extLst>
          </p:cNvPr>
          <p:cNvSpPr/>
          <p:nvPr/>
        </p:nvSpPr>
        <p:spPr>
          <a:xfrm>
            <a:off x="503276" y="1770122"/>
            <a:ext cx="9070921" cy="49895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5CB7B0B-4A30-40A2-95FB-D9C2FFF36A7D}"/>
              </a:ext>
            </a:extLst>
          </p:cNvPr>
          <p:cNvGrpSpPr/>
          <p:nvPr/>
        </p:nvGrpSpPr>
        <p:grpSpPr>
          <a:xfrm>
            <a:off x="8459635" y="1439997"/>
            <a:ext cx="1546195" cy="2336757"/>
            <a:chOff x="8459635" y="1439997"/>
            <a:chExt cx="1546195" cy="2336757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6682E420-BA62-400F-9E54-540CE838F7D0}"/>
                </a:ext>
              </a:extLst>
            </p:cNvPr>
            <p:cNvGrpSpPr/>
            <p:nvPr/>
          </p:nvGrpSpPr>
          <p:grpSpPr>
            <a:xfrm>
              <a:off x="8459635" y="1439997"/>
              <a:ext cx="1546195" cy="2336757"/>
              <a:chOff x="8459635" y="1439997"/>
              <a:chExt cx="1546195" cy="2336757"/>
            </a:xfrm>
          </p:grpSpPr>
          <p:sp>
            <p:nvSpPr>
              <p:cNvPr id="6" name="AutoShape 6">
                <a:extLst>
                  <a:ext uri="{FF2B5EF4-FFF2-40B4-BE49-F238E27FC236}">
                    <a16:creationId xmlns:a16="http://schemas.microsoft.com/office/drawing/2014/main" id="{F77AB139-3A97-4EEC-9728-3C9979EDE9C8}"/>
                  </a:ext>
                </a:extLst>
              </p:cNvPr>
              <p:cNvSpPr/>
              <p:nvPr/>
            </p:nvSpPr>
            <p:spPr>
              <a:xfrm>
                <a:off x="8459635" y="2879637"/>
                <a:ext cx="1546195" cy="8971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Einführungs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phase</a:t>
                </a:r>
              </a:p>
            </p:txBody>
          </p:sp>
          <p:sp>
            <p:nvSpPr>
              <p:cNvPr id="7" name="AutoShape 7">
                <a:extLst>
                  <a:ext uri="{FF2B5EF4-FFF2-40B4-BE49-F238E27FC236}">
                    <a16:creationId xmlns:a16="http://schemas.microsoft.com/office/drawing/2014/main" id="{6A643C2B-336C-4F9F-A745-01BC63193749}"/>
                  </a:ext>
                </a:extLst>
              </p:cNvPr>
              <p:cNvSpPr/>
              <p:nvPr/>
            </p:nvSpPr>
            <p:spPr>
              <a:xfrm>
                <a:off x="8459635" y="1728718"/>
                <a:ext cx="1546195" cy="1147681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Qualifika-</a:t>
                </a:r>
              </a:p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0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tionsphase</a:t>
                </a:r>
              </a:p>
            </p:txBody>
          </p:sp>
          <p:sp>
            <p:nvSpPr>
              <p:cNvPr id="8" name="AutoShape 8">
                <a:extLst>
                  <a:ext uri="{FF2B5EF4-FFF2-40B4-BE49-F238E27FC236}">
                    <a16:creationId xmlns:a16="http://schemas.microsoft.com/office/drawing/2014/main" id="{3E951935-E408-408B-A53B-2D33DE6269E5}"/>
                  </a:ext>
                </a:extLst>
              </p:cNvPr>
              <p:cNvSpPr/>
              <p:nvPr/>
            </p:nvSpPr>
            <p:spPr>
              <a:xfrm>
                <a:off x="8459635" y="1439997"/>
                <a:ext cx="1546195" cy="355317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1600"/>
                  <a:gd name="f7" fmla="+- 0 0 0"/>
                  <a:gd name="f8" fmla="*/ f3 1 21600"/>
                  <a:gd name="f9" fmla="*/ f4 1 21600"/>
                  <a:gd name="f10" fmla="+- f6 0 f5"/>
                  <a:gd name="f11" fmla="*/ f7 f0 1"/>
                  <a:gd name="f12" fmla="*/ f10 1 21600"/>
                  <a:gd name="f13" fmla="*/ f11 1 f2"/>
                  <a:gd name="f14" fmla="*/ 10800 f12 1"/>
                  <a:gd name="f15" fmla="*/ 0 f12 1"/>
                  <a:gd name="f16" fmla="*/ 21600 f12 1"/>
                  <a:gd name="f17" fmla="*/ f5 1 f12"/>
                  <a:gd name="f18" fmla="*/ f6 1 f12"/>
                  <a:gd name="f19" fmla="+- f13 0 f1"/>
                  <a:gd name="f20" fmla="*/ f14 1 f12"/>
                  <a:gd name="f21" fmla="*/ f15 1 f12"/>
                  <a:gd name="f22" fmla="*/ f16 1 f12"/>
                  <a:gd name="f23" fmla="*/ f17 f8 1"/>
                  <a:gd name="f24" fmla="*/ f18 f8 1"/>
                  <a:gd name="f25" fmla="*/ f18 f9 1"/>
                  <a:gd name="f26" fmla="*/ f17 f9 1"/>
                  <a:gd name="f27" fmla="*/ f20 f8 1"/>
                  <a:gd name="f28" fmla="*/ f21 f9 1"/>
                  <a:gd name="f29" fmla="*/ f21 f8 1"/>
                  <a:gd name="f30" fmla="*/ f20 f9 1"/>
                  <a:gd name="f31" fmla="*/ f22 f9 1"/>
                  <a:gd name="f32" fmla="*/ f22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9">
                    <a:pos x="f27" y="f28"/>
                  </a:cxn>
                  <a:cxn ang="f19">
                    <a:pos x="f29" y="f30"/>
                  </a:cxn>
                  <a:cxn ang="f19">
                    <a:pos x="f27" y="f31"/>
                  </a:cxn>
                  <a:cxn ang="f19">
                    <a:pos x="f32" y="f30"/>
                  </a:cxn>
                </a:cxnLst>
                <a:rect l="f23" t="f26" r="f24" b="f25"/>
                <a:pathLst>
                  <a:path w="21600" h="21600">
                    <a:moveTo>
                      <a:pt x="f5" y="f5"/>
                    </a:moveTo>
                    <a:lnTo>
                      <a:pt x="f6" y="f5"/>
                    </a:lnTo>
                    <a:lnTo>
                      <a:pt x="f6" y="f6"/>
                    </a:lnTo>
                    <a:lnTo>
                      <a:pt x="f5" y="f6"/>
                    </a:lnTo>
                    <a:lnTo>
                      <a:pt x="f5" y="f5"/>
                    </a:lnTo>
                    <a:close/>
                  </a:path>
                </a:pathLst>
              </a:custGeom>
              <a:solidFill>
                <a:srgbClr val="99CC00"/>
              </a:solidFill>
              <a:ln w="9363" cap="flat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4" tIns="46798" rIns="90004" bIns="46798" anchor="ctr" anchorCtr="1" compatLnSpc="0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448915" algn="l"/>
                    <a:tab pos="898196" algn="l"/>
                    <a:tab pos="1347478" algn="l"/>
                    <a:tab pos="1796759" algn="l"/>
                    <a:tab pos="2246040" algn="l"/>
                    <a:tab pos="2695322" algn="l"/>
                    <a:tab pos="3144603" algn="l"/>
                    <a:tab pos="3593875" algn="l"/>
                    <a:tab pos="4043156" algn="l"/>
                    <a:tab pos="4492438" algn="l"/>
                    <a:tab pos="4941719" algn="l"/>
                    <a:tab pos="5391000" algn="l"/>
                    <a:tab pos="5840281" algn="l"/>
                    <a:tab pos="6289563" algn="l"/>
                    <a:tab pos="6738844" algn="l"/>
                    <a:tab pos="7188116" algn="l"/>
                    <a:tab pos="7637397" algn="l"/>
                    <a:tab pos="8086679" algn="l"/>
                    <a:tab pos="8535960" algn="l"/>
                    <a:tab pos="8985241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de-DE" sz="2000" b="1" i="0" u="none" strike="noStrike" kern="1200" cap="none" spc="0" baseline="0">
                    <a:solidFill>
                      <a:srgbClr val="000000"/>
                    </a:solidFill>
                    <a:uFillTx/>
                    <a:latin typeface="Arial" pitchFamily="18"/>
                    <a:ea typeface="Arial Unicode MS" pitchFamily="2"/>
                    <a:cs typeface="Arial Unicode MS" pitchFamily="2"/>
                  </a:rPr>
                  <a:t>Abi-Prüfung</a:t>
                </a:r>
              </a:p>
            </p:txBody>
          </p:sp>
        </p:grpSp>
      </p:grpSp>
      <p:sp>
        <p:nvSpPr>
          <p:cNvPr id="9" name="Rectangle 9">
            <a:extLst>
              <a:ext uri="{FF2B5EF4-FFF2-40B4-BE49-F238E27FC236}">
                <a16:creationId xmlns:a16="http://schemas.microsoft.com/office/drawing/2014/main" id="{25827D54-D13E-415C-9F16-E8711CD96190}"/>
              </a:ext>
            </a:extLst>
          </p:cNvPr>
          <p:cNvSpPr/>
          <p:nvPr/>
        </p:nvSpPr>
        <p:spPr>
          <a:xfrm>
            <a:off x="539642" y="1800362"/>
            <a:ext cx="2700360" cy="216036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7FFFD4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66239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24 Grundkurse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min. 120 Punkte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max. 360 Punkte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FB012542-3EC9-47E9-B650-4BF88E8925C7}"/>
              </a:ext>
            </a:extLst>
          </p:cNvPr>
          <p:cNvSpPr/>
          <p:nvPr/>
        </p:nvSpPr>
        <p:spPr>
          <a:xfrm>
            <a:off x="3240002" y="1800362"/>
            <a:ext cx="2519281" cy="216036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E066FF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66239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8 Leistungskurse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min. 80 Punkte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max. 240 Punkte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146E89CA-B944-485F-A739-8CAA66F90323}"/>
              </a:ext>
            </a:extLst>
          </p:cNvPr>
          <p:cNvSpPr/>
          <p:nvPr/>
        </p:nvSpPr>
        <p:spPr>
          <a:xfrm>
            <a:off x="5759284" y="1800362"/>
            <a:ext cx="2519638" cy="216036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CFB5D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66239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Abiturprüfung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min. 100 Punkte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max. 300 Punkte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CE63F3C9-7E1C-4FDB-B53C-35B885D55CF3}"/>
              </a:ext>
            </a:extLst>
          </p:cNvPr>
          <p:cNvSpPr/>
          <p:nvPr/>
        </p:nvSpPr>
        <p:spPr>
          <a:xfrm>
            <a:off x="539642" y="3959278"/>
            <a:ext cx="7740716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00FF00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6443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Summe: min. 300 Punkte, höchstens 900 Punkte</a:t>
            </a:r>
          </a:p>
        </p:txBody>
      </p:sp>
      <p:sp>
        <p:nvSpPr>
          <p:cNvPr id="13" name="AutoShape 13">
            <a:extLst>
              <a:ext uri="{FF2B5EF4-FFF2-40B4-BE49-F238E27FC236}">
                <a16:creationId xmlns:a16="http://schemas.microsoft.com/office/drawing/2014/main" id="{B249F7BA-F99F-4722-B18D-B7F833C789A2}"/>
              </a:ext>
            </a:extLst>
          </p:cNvPr>
          <p:cNvSpPr/>
          <p:nvPr/>
        </p:nvSpPr>
        <p:spPr>
          <a:xfrm>
            <a:off x="6085075" y="5321158"/>
            <a:ext cx="3240002" cy="1979639"/>
          </a:xfrm>
          <a:custGeom>
            <a:avLst>
              <a:gd name="f0" fmla="val -6193"/>
              <a:gd name="f1" fmla="val 4935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2147483647"/>
              <a:gd name="f11" fmla="val 1930"/>
              <a:gd name="f12" fmla="val 7160"/>
              <a:gd name="f13" fmla="val 1530"/>
              <a:gd name="f14" fmla="val 4490"/>
              <a:gd name="f15" fmla="val 3400"/>
              <a:gd name="f16" fmla="val 1970"/>
              <a:gd name="f17" fmla="val 5270"/>
              <a:gd name="f18" fmla="val 5860"/>
              <a:gd name="f19" fmla="val 1950"/>
              <a:gd name="f20" fmla="val 6470"/>
              <a:gd name="f21" fmla="val 2210"/>
              <a:gd name="f22" fmla="val 6970"/>
              <a:gd name="f23" fmla="val 2600"/>
              <a:gd name="f24" fmla="val 7450"/>
              <a:gd name="f25" fmla="val 1390"/>
              <a:gd name="f26" fmla="val 8340"/>
              <a:gd name="f27" fmla="val 650"/>
              <a:gd name="f28" fmla="val 9340"/>
              <a:gd name="f29" fmla="val 10004"/>
              <a:gd name="f30" fmla="val 690"/>
              <a:gd name="f31" fmla="val 10710"/>
              <a:gd name="f32" fmla="val 1050"/>
              <a:gd name="f33" fmla="val 11210"/>
              <a:gd name="f34" fmla="val 1700"/>
              <a:gd name="f35" fmla="val 11570"/>
              <a:gd name="f36" fmla="val 630"/>
              <a:gd name="f37" fmla="val 12330"/>
              <a:gd name="f38" fmla="val 13150"/>
              <a:gd name="f39" fmla="val 13840"/>
              <a:gd name="f40" fmla="val 14470"/>
              <a:gd name="f41" fmla="val 460"/>
              <a:gd name="f42" fmla="val 14870"/>
              <a:gd name="f43" fmla="val 1160"/>
              <a:gd name="f44" fmla="val 15330"/>
              <a:gd name="f45" fmla="val 440"/>
              <a:gd name="f46" fmla="val 16020"/>
              <a:gd name="f47" fmla="val 16740"/>
              <a:gd name="f48" fmla="val 17910"/>
              <a:gd name="f49" fmla="val 18900"/>
              <a:gd name="f50" fmla="val 1130"/>
              <a:gd name="f51" fmla="val 19110"/>
              <a:gd name="f52" fmla="val 2710"/>
              <a:gd name="f53" fmla="val 20240"/>
              <a:gd name="f54" fmla="val 3150"/>
              <a:gd name="f55" fmla="val 21060"/>
              <a:gd name="f56" fmla="val 4580"/>
              <a:gd name="f57" fmla="val 6220"/>
              <a:gd name="f58" fmla="val 6720"/>
              <a:gd name="f59" fmla="val 21000"/>
              <a:gd name="f60" fmla="val 7200"/>
              <a:gd name="f61" fmla="val 20830"/>
              <a:gd name="f62" fmla="val 7660"/>
              <a:gd name="f63" fmla="val 21310"/>
              <a:gd name="f64" fmla="val 8460"/>
              <a:gd name="f65" fmla="val 9450"/>
              <a:gd name="f66" fmla="val 10460"/>
              <a:gd name="f67" fmla="val 12750"/>
              <a:gd name="f68" fmla="val 20310"/>
              <a:gd name="f69" fmla="val 14680"/>
              <a:gd name="f70" fmla="val 18650"/>
              <a:gd name="f71" fmla="val 15010"/>
              <a:gd name="f72" fmla="val 17200"/>
              <a:gd name="f73" fmla="val 17370"/>
              <a:gd name="f74" fmla="val 18920"/>
              <a:gd name="f75" fmla="val 15770"/>
              <a:gd name="f76" fmla="val 15220"/>
              <a:gd name="f77" fmla="val 14700"/>
              <a:gd name="f78" fmla="val 18710"/>
              <a:gd name="f79" fmla="val 14240"/>
              <a:gd name="f80" fmla="val 18310"/>
              <a:gd name="f81" fmla="val 13820"/>
              <a:gd name="f82" fmla="val 12490"/>
              <a:gd name="f83" fmla="val 11000"/>
              <a:gd name="f84" fmla="val 9890"/>
              <a:gd name="f85" fmla="val 8840"/>
              <a:gd name="f86" fmla="val 20790"/>
              <a:gd name="f87" fmla="val 8210"/>
              <a:gd name="f88" fmla="val 19510"/>
              <a:gd name="f89" fmla="val 7620"/>
              <a:gd name="f90" fmla="val 20000"/>
              <a:gd name="f91" fmla="val 7930"/>
              <a:gd name="f92" fmla="val 20290"/>
              <a:gd name="f93" fmla="val 6240"/>
              <a:gd name="f94" fmla="val 4850"/>
              <a:gd name="f95" fmla="val 3570"/>
              <a:gd name="f96" fmla="val 19280"/>
              <a:gd name="f97" fmla="val 2900"/>
              <a:gd name="f98" fmla="val 17640"/>
              <a:gd name="f99" fmla="val 1300"/>
              <a:gd name="f100" fmla="val 17600"/>
              <a:gd name="f101" fmla="val 480"/>
              <a:gd name="f102" fmla="val 16300"/>
              <a:gd name="f103" fmla="val 14660"/>
              <a:gd name="f104" fmla="val 13900"/>
              <a:gd name="f105" fmla="val 13210"/>
              <a:gd name="f106" fmla="val 1070"/>
              <a:gd name="f107" fmla="val 12640"/>
              <a:gd name="f108" fmla="val 380"/>
              <a:gd name="f109" fmla="val 12160"/>
              <a:gd name="f110" fmla="val 10120"/>
              <a:gd name="f111" fmla="val 8590"/>
              <a:gd name="f112" fmla="val 840"/>
              <a:gd name="f113" fmla="val 7330"/>
              <a:gd name="f114" fmla="val 7410"/>
              <a:gd name="f115" fmla="val 2040"/>
              <a:gd name="f116" fmla="val 7690"/>
              <a:gd name="f117" fmla="val 2090"/>
              <a:gd name="f118" fmla="val 7920"/>
              <a:gd name="f119" fmla="val 2790"/>
              <a:gd name="f120" fmla="val 7480"/>
              <a:gd name="f121" fmla="val 3050"/>
              <a:gd name="f122" fmla="val 7670"/>
              <a:gd name="f123" fmla="val 3310"/>
              <a:gd name="f124" fmla="val 11130"/>
              <a:gd name="f125" fmla="val 1910"/>
              <a:gd name="f126" fmla="val 11080"/>
              <a:gd name="f127" fmla="val 2160"/>
              <a:gd name="f128" fmla="val 11030"/>
              <a:gd name="f129" fmla="val 2400"/>
              <a:gd name="f130" fmla="val 14720"/>
              <a:gd name="f131" fmla="val 1400"/>
              <a:gd name="f132" fmla="val 14640"/>
              <a:gd name="f133" fmla="val 1720"/>
              <a:gd name="f134" fmla="val 14540"/>
              <a:gd name="f135" fmla="val 2010"/>
              <a:gd name="f136" fmla="val 19130"/>
              <a:gd name="f137" fmla="val 2890"/>
              <a:gd name="f138" fmla="val 19230"/>
              <a:gd name="f139" fmla="val 3290"/>
              <a:gd name="f140" fmla="val 19190"/>
              <a:gd name="f141" fmla="val 3380"/>
              <a:gd name="f142" fmla="val 20660"/>
              <a:gd name="f143" fmla="val 8170"/>
              <a:gd name="f144" fmla="val 20430"/>
              <a:gd name="f145" fmla="val 8620"/>
              <a:gd name="f146" fmla="val 20110"/>
              <a:gd name="f147" fmla="val 8990"/>
              <a:gd name="f148" fmla="val 18660"/>
              <a:gd name="f149" fmla="val 18740"/>
              <a:gd name="f150" fmla="val 14200"/>
              <a:gd name="f151" fmla="val 18280"/>
              <a:gd name="f152" fmla="val 12200"/>
              <a:gd name="f153" fmla="val 17000"/>
              <a:gd name="f154" fmla="val 11450"/>
              <a:gd name="f155" fmla="val 14320"/>
              <a:gd name="f156" fmla="val 17980"/>
              <a:gd name="f157" fmla="val 14350"/>
              <a:gd name="f158" fmla="val 17680"/>
              <a:gd name="f159" fmla="val 14370"/>
              <a:gd name="f160" fmla="val 17360"/>
              <a:gd name="f161" fmla="val 8220"/>
              <a:gd name="f162" fmla="val 8060"/>
              <a:gd name="f163" fmla="val 19250"/>
              <a:gd name="f164" fmla="val 7960"/>
              <a:gd name="f165" fmla="val 18950"/>
              <a:gd name="f166" fmla="val 7860"/>
              <a:gd name="f167" fmla="val 18640"/>
              <a:gd name="f168" fmla="val 3090"/>
              <a:gd name="f169" fmla="val 3280"/>
              <a:gd name="f170" fmla="val 17540"/>
              <a:gd name="f171" fmla="val 3460"/>
              <a:gd name="f172" fmla="val 17450"/>
              <a:gd name="f173" fmla="val 12900"/>
              <a:gd name="f174" fmla="val 1780"/>
              <a:gd name="f175" fmla="val 13130"/>
              <a:gd name="f176" fmla="val 2330"/>
              <a:gd name="f177" fmla="val 13040"/>
              <a:gd name="f178" fmla="*/ 1800 1800 1"/>
              <a:gd name="f179" fmla="+- 0 0 360"/>
              <a:gd name="f180" fmla="val 1800"/>
              <a:gd name="f181" fmla="*/ 1200 1200 1"/>
              <a:gd name="f182" fmla="val 1200"/>
              <a:gd name="f183" fmla="*/ 700 700 1"/>
              <a:gd name="f184" fmla="val 700"/>
              <a:gd name="f185" fmla="val -2147483647"/>
              <a:gd name="f186" fmla="*/ f5 1 21600"/>
              <a:gd name="f187" fmla="*/ f6 1 21600"/>
              <a:gd name="f188" fmla="*/ 0 f9 1"/>
              <a:gd name="f189" fmla="*/ f7 f2 1"/>
              <a:gd name="f190" fmla="*/ f179 f2 1"/>
              <a:gd name="f191" fmla="+- f8 0 f7"/>
              <a:gd name="f192" fmla="pin -2147483647 f0 2147483647"/>
              <a:gd name="f193" fmla="pin -2147483647 f1 2147483647"/>
              <a:gd name="f194" fmla="val f192"/>
              <a:gd name="f195" fmla="val f193"/>
              <a:gd name="f196" fmla="*/ f188 1 f4"/>
              <a:gd name="f197" fmla="*/ f189 1 f4"/>
              <a:gd name="f198" fmla="*/ f190 1 f4"/>
              <a:gd name="f199" fmla="*/ f191 1 21600"/>
              <a:gd name="f200" fmla="*/ f192 f186 1"/>
              <a:gd name="f201" fmla="*/ f193 f187 1"/>
              <a:gd name="f202" fmla="+- f194 0 10800"/>
              <a:gd name="f203" fmla="+- f195 0 10800"/>
              <a:gd name="f204" fmla="+- 0 0 f196"/>
              <a:gd name="f205" fmla="+- f197 0 f3"/>
              <a:gd name="f206" fmla="+- f198 0 f3"/>
              <a:gd name="f207" fmla="*/ 3000 f199 1"/>
              <a:gd name="f208" fmla="*/ 17110 f199 1"/>
              <a:gd name="f209" fmla="*/ 17330 f199 1"/>
              <a:gd name="f210" fmla="*/ 3320 f199 1"/>
              <a:gd name="f211" fmla="+- 0 0 f203"/>
              <a:gd name="f212" fmla="+- 0 0 f202"/>
              <a:gd name="f213" fmla="*/ f204 f2 1"/>
              <a:gd name="f214" fmla="+- f206 0 f205"/>
              <a:gd name="f215" fmla="*/ f207 1 f199"/>
              <a:gd name="f216" fmla="*/ f208 1 f199"/>
              <a:gd name="f217" fmla="*/ f210 1 f199"/>
              <a:gd name="f218" fmla="*/ f209 1 f199"/>
              <a:gd name="f219" fmla="*/ f213 1 f9"/>
              <a:gd name="f220" fmla="+- 0 0 f211"/>
              <a:gd name="f221" fmla="+- 0 0 f212"/>
              <a:gd name="f222" fmla="*/ f215 f186 1"/>
              <a:gd name="f223" fmla="*/ f216 f186 1"/>
              <a:gd name="f224" fmla="*/ f218 f187 1"/>
              <a:gd name="f225" fmla="*/ f217 f187 1"/>
              <a:gd name="f226" fmla="+- f219 0 f3"/>
              <a:gd name="f227" fmla="+- 0 0 f220"/>
              <a:gd name="f228" fmla="+- 0 0 f221"/>
              <a:gd name="f229" fmla="at2 f227 f228"/>
              <a:gd name="f230" fmla="+- f226 f3 0"/>
              <a:gd name="f231" fmla="+- f229 f3 0"/>
              <a:gd name="f232" fmla="*/ f230 f9 1"/>
              <a:gd name="f233" fmla="*/ f231 f9 1"/>
              <a:gd name="f234" fmla="*/ f232 1 f2"/>
              <a:gd name="f235" fmla="*/ f233 1 f2"/>
              <a:gd name="f236" fmla="+- 0 0 f234"/>
              <a:gd name="f237" fmla="+- 0 0 f235"/>
              <a:gd name="f238" fmla="+- 0 0 f236"/>
              <a:gd name="f239" fmla="val f237"/>
              <a:gd name="f240" fmla="*/ f238 f2 1"/>
              <a:gd name="f241" fmla="+- 0 0 f239"/>
              <a:gd name="f242" fmla="*/ f240 1 f9"/>
              <a:gd name="f243" fmla="*/ f241 f2 1"/>
              <a:gd name="f244" fmla="+- f242 0 f3"/>
              <a:gd name="f245" fmla="*/ f243 1 f9"/>
              <a:gd name="f246" fmla="cos 1 f244"/>
              <a:gd name="f247" fmla="sin 1 f244"/>
              <a:gd name="f248" fmla="+- f245 0 f3"/>
              <a:gd name="f249" fmla="+- 0 0 f246"/>
              <a:gd name="f250" fmla="+- 0 0 f247"/>
              <a:gd name="f251" fmla="+- 0 0 f249"/>
              <a:gd name="f252" fmla="+- 0 0 f250"/>
              <a:gd name="f253" fmla="+- f248 f3 0"/>
              <a:gd name="f254" fmla="val f251"/>
              <a:gd name="f255" fmla="val f252"/>
              <a:gd name="f256" fmla="*/ f253 f9 1"/>
              <a:gd name="f257" fmla="+- 0 0 f254"/>
              <a:gd name="f258" fmla="+- 0 0 f255"/>
              <a:gd name="f259" fmla="*/ f256 1 f2"/>
              <a:gd name="f260" fmla="*/ 1800 f257 1"/>
              <a:gd name="f261" fmla="*/ 1800 f258 1"/>
              <a:gd name="f262" fmla="*/ 1200 f257 1"/>
              <a:gd name="f263" fmla="*/ 1200 f258 1"/>
              <a:gd name="f264" fmla="*/ 700 f257 1"/>
              <a:gd name="f265" fmla="*/ 700 f258 1"/>
              <a:gd name="f266" fmla="+- 0 0 f259"/>
              <a:gd name="f267" fmla="*/ f260 f260 1"/>
              <a:gd name="f268" fmla="*/ f261 f261 1"/>
              <a:gd name="f269" fmla="*/ f262 f262 1"/>
              <a:gd name="f270" fmla="*/ f263 f263 1"/>
              <a:gd name="f271" fmla="*/ f264 f264 1"/>
              <a:gd name="f272" fmla="*/ f265 f265 1"/>
              <a:gd name="f273" fmla="+- 0 0 f266"/>
              <a:gd name="f274" fmla="+- f267 f268 0"/>
              <a:gd name="f275" fmla="+- f269 f270 0"/>
              <a:gd name="f276" fmla="+- f271 f272 0"/>
              <a:gd name="f277" fmla="*/ f273 f2 1"/>
              <a:gd name="f278" fmla="sqrt f274"/>
              <a:gd name="f279" fmla="sqrt f275"/>
              <a:gd name="f280" fmla="sqrt f276"/>
              <a:gd name="f281" fmla="*/ f277 1 f9"/>
              <a:gd name="f282" fmla="*/ f178 1 f278"/>
              <a:gd name="f283" fmla="*/ f181 1 f279"/>
              <a:gd name="f284" fmla="*/ f183 1 f280"/>
              <a:gd name="f285" fmla="+- f281 0 f3"/>
              <a:gd name="f286" fmla="*/ f257 f282 1"/>
              <a:gd name="f287" fmla="*/ f258 f282 1"/>
              <a:gd name="f288" fmla="*/ f257 f283 1"/>
              <a:gd name="f289" fmla="*/ f258 f283 1"/>
              <a:gd name="f290" fmla="*/ f257 f284 1"/>
              <a:gd name="f291" fmla="*/ f258 f284 1"/>
              <a:gd name="f292" fmla="sin 1 f285"/>
              <a:gd name="f293" fmla="cos 1 f285"/>
              <a:gd name="f294" fmla="+- 0 0 f292"/>
              <a:gd name="f295" fmla="+- 0 0 f293"/>
              <a:gd name="f296" fmla="+- f194 0 f290"/>
              <a:gd name="f297" fmla="+- f195 0 f291"/>
              <a:gd name="f298" fmla="+- 0 0 f294"/>
              <a:gd name="f299" fmla="+- 0 0 f295"/>
              <a:gd name="f300" fmla="val f298"/>
              <a:gd name="f301" fmla="val f299"/>
              <a:gd name="f302" fmla="+- 0 0 f300"/>
              <a:gd name="f303" fmla="+- 0 0 f301"/>
              <a:gd name="f304" fmla="*/ 10800 f302 1"/>
              <a:gd name="f305" fmla="*/ 10800 f303 1"/>
              <a:gd name="f306" fmla="+- f304 10800 0"/>
              <a:gd name="f307" fmla="+- f305 10800 0"/>
              <a:gd name="f308" fmla="*/ f304 1 12"/>
              <a:gd name="f309" fmla="*/ f305 1 12"/>
              <a:gd name="f310" fmla="+- f194 0 f306"/>
              <a:gd name="f311" fmla="+- f195 0 f307"/>
              <a:gd name="f312" fmla="*/ f310 1 3"/>
              <a:gd name="f313" fmla="*/ f311 1 3"/>
              <a:gd name="f314" fmla="*/ f310 2 1"/>
              <a:gd name="f315" fmla="*/ f311 2 1"/>
              <a:gd name="f316" fmla="*/ f314 1 3"/>
              <a:gd name="f317" fmla="*/ f315 1 3"/>
              <a:gd name="f318" fmla="+- f312 f306 0"/>
              <a:gd name="f319" fmla="+- f313 f307 0"/>
              <a:gd name="f320" fmla="+- f318 0 f308"/>
              <a:gd name="f321" fmla="+- f319 0 f309"/>
              <a:gd name="f322" fmla="+- f316 f306 0"/>
              <a:gd name="f323" fmla="+- f317 f307 0"/>
              <a:gd name="f324" fmla="+- f320 0 f286"/>
              <a:gd name="f325" fmla="+- f321 0 f287"/>
              <a:gd name="f326" fmla="+- f322 0 f288"/>
              <a:gd name="f327" fmla="+- f323 0 f289"/>
            </a:gdLst>
            <a:ahLst>
              <a:ahXY gdRefX="f0" minX="f185" maxX="f10" gdRefY="f1" minY="f185" maxY="f10">
                <a:pos x="f200" y="f20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2" t="f225" r="f223" b="f224"/>
            <a:pathLst>
              <a:path w="21600" h="21600">
                <a:moveTo>
                  <a:pt x="f11" y="f12"/>
                </a:moveTo>
                <a:cubicBezTo>
                  <a:pt x="f13" y="f14"/>
                  <a:pt x="f15" y="f16"/>
                  <a:pt x="f17" y="f16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7"/>
                </a:cubicBez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7"/>
                  <a:pt x="f38" y="f7"/>
                </a:cubicBezTo>
                <a:cubicBezTo>
                  <a:pt x="f39" y="f7"/>
                  <a:pt x="f40" y="f41"/>
                  <a:pt x="f42" y="f43"/>
                </a:cubicBezTo>
                <a:cubicBezTo>
                  <a:pt x="f44" y="f45"/>
                  <a:pt x="f46" y="f7"/>
                  <a:pt x="f47" y="f7"/>
                </a:cubicBezTo>
                <a:cubicBezTo>
                  <a:pt x="f48" y="f7"/>
                  <a:pt x="f49" y="f50"/>
                  <a:pt x="f51" y="f52"/>
                </a:cubicBezTo>
                <a:cubicBezTo>
                  <a:pt x="f53" y="f54"/>
                  <a:pt x="f55" y="f56"/>
                  <a:pt x="f55" y="f57"/>
                </a:cubicBezTo>
                <a:cubicBezTo>
                  <a:pt x="f55" y="f58"/>
                  <a:pt x="f59" y="f60"/>
                  <a:pt x="f61" y="f62"/>
                </a:cubicBezTo>
                <a:cubicBezTo>
                  <a:pt x="f63" y="f64"/>
                  <a:pt x="f8" y="f65"/>
                  <a:pt x="f8" y="f66"/>
                </a:cubicBezTo>
                <a:cubicBezTo>
                  <a:pt x="f8" y="f67"/>
                  <a:pt x="f68" y="f69"/>
                  <a:pt x="f70" y="f71"/>
                </a:cubicBezTo>
                <a:cubicBezTo>
                  <a:pt x="f70" y="f72"/>
                  <a:pt x="f73" y="f74"/>
                  <a:pt x="f75" y="f74"/>
                </a:cubicBezTo>
                <a:cubicBezTo>
                  <a:pt x="f76" y="f74"/>
                  <a:pt x="f77" y="f78"/>
                  <a:pt x="f79" y="f80"/>
                </a:cubicBezTo>
                <a:cubicBezTo>
                  <a:pt x="f81" y="f53"/>
                  <a:pt x="f82" y="f8"/>
                  <a:pt x="f83" y="f8"/>
                </a:cubicBezTo>
                <a:cubicBezTo>
                  <a:pt x="f84" y="f8"/>
                  <a:pt x="f85" y="f86"/>
                  <a:pt x="f87" y="f88"/>
                </a:cubicBezTo>
                <a:cubicBezTo>
                  <a:pt x="f89" y="f90"/>
                  <a:pt x="f91" y="f92"/>
                  <a:pt x="f93" y="f92"/>
                </a:cubicBezTo>
                <a:cubicBezTo>
                  <a:pt x="f94" y="f92"/>
                  <a:pt x="f95" y="f96"/>
                  <a:pt x="f97" y="f98"/>
                </a:cubicBezTo>
                <a:cubicBezTo>
                  <a:pt x="f99" y="f100"/>
                  <a:pt x="f101" y="f102"/>
                  <a:pt x="f101" y="f103"/>
                </a:cubicBezTo>
                <a:cubicBezTo>
                  <a:pt x="f101" y="f104"/>
                  <a:pt x="f30" y="f105"/>
                  <a:pt x="f106" y="f107"/>
                </a:cubicBezTo>
                <a:cubicBezTo>
                  <a:pt x="f108" y="f109"/>
                  <a:pt x="f7" y="f33"/>
                  <a:pt x="f7" y="f110"/>
                </a:cubicBezTo>
                <a:cubicBezTo>
                  <a:pt x="f7" y="f111"/>
                  <a:pt x="f112" y="f113"/>
                  <a:pt x="f11" y="f12"/>
                </a:cubicBezTo>
                <a:close/>
              </a:path>
              <a:path w="21600" h="21600" fill="none">
                <a:moveTo>
                  <a:pt x="f11" y="f12"/>
                </a:moveTo>
                <a:cubicBezTo>
                  <a:pt x="f19" y="f114"/>
                  <a:pt x="f115" y="f116"/>
                  <a:pt x="f117" y="f118"/>
                </a:cubicBezTo>
              </a:path>
              <a:path w="21600" h="21600" fill="none">
                <a:moveTo>
                  <a:pt x="f22" y="f23"/>
                </a:moveTo>
                <a:cubicBezTo>
                  <a:pt x="f60" y="f119"/>
                  <a:pt x="f120" y="f121"/>
                  <a:pt x="f122" y="f123"/>
                </a:cubicBezTo>
              </a:path>
              <a:path w="21600" h="21600" fill="none">
                <a:moveTo>
                  <a:pt x="f33" y="f34"/>
                </a:moveTo>
                <a:cubicBezTo>
                  <a:pt x="f124" y="f125"/>
                  <a:pt x="f126" y="f127"/>
                  <a:pt x="f128" y="f129"/>
                </a:cubicBezTo>
              </a:path>
              <a:path w="21600" h="21600" fill="none">
                <a:moveTo>
                  <a:pt x="f42" y="f43"/>
                </a:moveTo>
                <a:cubicBezTo>
                  <a:pt x="f130" y="f131"/>
                  <a:pt x="f132" y="f133"/>
                  <a:pt x="f134" y="f135"/>
                </a:cubicBezTo>
              </a:path>
              <a:path w="21600" h="21600" fill="none">
                <a:moveTo>
                  <a:pt x="f51" y="f52"/>
                </a:moveTo>
                <a:cubicBezTo>
                  <a:pt x="f136" y="f137"/>
                  <a:pt x="f138" y="f139"/>
                  <a:pt x="f140" y="f141"/>
                </a:cubicBezTo>
              </a:path>
              <a:path w="21600" h="21600" fill="none">
                <a:moveTo>
                  <a:pt x="f61" y="f62"/>
                </a:moveTo>
                <a:cubicBezTo>
                  <a:pt x="f142" y="f143"/>
                  <a:pt x="f144" y="f145"/>
                  <a:pt x="f146" y="f147"/>
                </a:cubicBezTo>
              </a:path>
              <a:path w="21600" h="21600" fill="none">
                <a:moveTo>
                  <a:pt x="f148" y="f71"/>
                </a:moveTo>
                <a:cubicBezTo>
                  <a:pt x="f149" y="f150"/>
                  <a:pt x="f151" y="f152"/>
                  <a:pt x="f153" y="f154"/>
                </a:cubicBezTo>
              </a:path>
              <a:path w="21600" h="21600" fill="none">
                <a:moveTo>
                  <a:pt x="f79" y="f80"/>
                </a:moveTo>
                <a:cubicBezTo>
                  <a:pt x="f155" y="f156"/>
                  <a:pt x="f157" y="f158"/>
                  <a:pt x="f159" y="f160"/>
                </a:cubicBezTo>
              </a:path>
              <a:path w="21600" h="21600" fill="none">
                <a:moveTo>
                  <a:pt x="f161" y="f88"/>
                </a:moveTo>
                <a:cubicBezTo>
                  <a:pt x="f162" y="f163"/>
                  <a:pt x="f164" y="f165"/>
                  <a:pt x="f166" y="f167"/>
                </a:cubicBezTo>
              </a:path>
              <a:path w="21600" h="21600" fill="none">
                <a:moveTo>
                  <a:pt x="f97" y="f98"/>
                </a:moveTo>
                <a:cubicBezTo>
                  <a:pt x="f168" y="f100"/>
                  <a:pt x="f169" y="f170"/>
                  <a:pt x="f171" y="f172"/>
                </a:cubicBezTo>
              </a:path>
              <a:path w="21600" h="21600" fill="none">
                <a:moveTo>
                  <a:pt x="f106" y="f107"/>
                </a:moveTo>
                <a:cubicBezTo>
                  <a:pt x="f131" y="f173"/>
                  <a:pt x="f174" y="f175"/>
                  <a:pt x="f176" y="f177"/>
                </a:cubicBezTo>
              </a:path>
              <a:path w="21600" h="21600">
                <a:moveTo>
                  <a:pt x="f324" y="f325"/>
                </a:moveTo>
                <a:arcTo wR="f180" hR="f180" stAng="f205" swAng="f214"/>
                <a:close/>
              </a:path>
              <a:path w="21600" h="21600">
                <a:moveTo>
                  <a:pt x="f326" y="f327"/>
                </a:moveTo>
                <a:arcTo wR="f182" hR="f182" stAng="f205" swAng="f214"/>
                <a:close/>
              </a:path>
              <a:path w="21600" h="21600">
                <a:moveTo>
                  <a:pt x="f296" y="f297"/>
                </a:moveTo>
                <a:arcTo wR="f184" hR="f184" stAng="f205" swAng="f214"/>
                <a:close/>
              </a:path>
            </a:pathLst>
          </a:custGeom>
          <a:solidFill>
            <a:srgbClr val="FFFF66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66239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Abitur bestanden -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auf zur Feier, äh,</a:t>
            </a:r>
          </a:p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… ins Leben</a:t>
            </a:r>
          </a:p>
        </p:txBody>
      </p:sp>
      <p:pic>
        <p:nvPicPr>
          <p:cNvPr id="14" name="Grafik 15">
            <a:extLst>
              <a:ext uri="{FF2B5EF4-FFF2-40B4-BE49-F238E27FC236}">
                <a16:creationId xmlns:a16="http://schemas.microsoft.com/office/drawing/2014/main" id="{C8B76680-0875-4D41-AEB3-2A9428AD4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7BAEE14A-95BB-49BA-ABD1-41812AA0470E}"/>
              </a:ext>
            </a:extLst>
          </p:cNvPr>
          <p:cNvSpPr/>
          <p:nvPr/>
        </p:nvSpPr>
        <p:spPr>
          <a:xfrm>
            <a:off x="503276" y="301678"/>
            <a:ext cx="9070921" cy="126215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Berufliches Gymnasium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D62955C6-AEEA-4ECB-A183-F3DDF7CE1831}"/>
              </a:ext>
            </a:extLst>
          </p:cNvPr>
          <p:cNvSpPr/>
          <p:nvPr/>
        </p:nvSpPr>
        <p:spPr>
          <a:xfrm>
            <a:off x="503276" y="1768321"/>
            <a:ext cx="9070921" cy="49895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AE10A5C0-8E22-4791-9289-1AF8A6CA8ED1}"/>
              </a:ext>
            </a:extLst>
          </p:cNvPr>
          <p:cNvSpPr/>
          <p:nvPr/>
        </p:nvSpPr>
        <p:spPr>
          <a:xfrm>
            <a:off x="539642" y="1224363"/>
            <a:ext cx="8099636" cy="26636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9CC00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Berufsfelder</a:t>
            </a: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der Beruflichen Gymnasien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Wirtsch.a.Oswaldsgarten:  Wirtschaft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TLS:  Bautechnik, Elektrotechnik,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479" algn="l"/>
                <a:tab pos="896761" algn="l"/>
                <a:tab pos="1346042" algn="l"/>
                <a:tab pos="1795323" algn="l"/>
                <a:tab pos="2244595" algn="l"/>
                <a:tab pos="2693877" algn="l"/>
                <a:tab pos="3143158" algn="l"/>
                <a:tab pos="3592439" algn="l"/>
                <a:tab pos="4041721" algn="l"/>
                <a:tab pos="4491002" algn="l"/>
                <a:tab pos="4940283" algn="l"/>
                <a:tab pos="5389555" algn="l"/>
                <a:tab pos="5838480" algn="l"/>
                <a:tab pos="6287761" algn="l"/>
                <a:tab pos="6737043" algn="l"/>
                <a:tab pos="7186315" algn="l"/>
                <a:tab pos="7635596" algn="l"/>
                <a:tab pos="8084877" algn="l"/>
                <a:tab pos="8534159" algn="l"/>
                <a:tab pos="8983440" algn="l"/>
                <a:tab pos="8985241" algn="l"/>
                <a:tab pos="9434157" algn="l"/>
                <a:tab pos="9883438" algn="l"/>
                <a:tab pos="10332720" algn="l"/>
                <a:tab pos="107820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	Mechatronik, Datenverarbeitungstechnik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Aliceschule:  Biologietechnik, Pädagogik,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7479" algn="l"/>
                <a:tab pos="896761" algn="l"/>
                <a:tab pos="1346042" algn="l"/>
                <a:tab pos="1795323" algn="l"/>
                <a:tab pos="2244595" algn="l"/>
                <a:tab pos="2693877" algn="l"/>
                <a:tab pos="3143158" algn="l"/>
                <a:tab pos="3592439" algn="l"/>
                <a:tab pos="4041721" algn="l"/>
                <a:tab pos="4491002" algn="l"/>
                <a:tab pos="4940283" algn="l"/>
                <a:tab pos="5389555" algn="l"/>
                <a:tab pos="5838480" algn="l"/>
                <a:tab pos="6287761" algn="l"/>
                <a:tab pos="6737043" algn="l"/>
                <a:tab pos="7186315" algn="l"/>
                <a:tab pos="7635596" algn="l"/>
                <a:tab pos="8084877" algn="l"/>
                <a:tab pos="8534159" algn="l"/>
                <a:tab pos="8983440" algn="l"/>
                <a:tab pos="8985241" algn="l"/>
                <a:tab pos="9434157" algn="l"/>
                <a:tab pos="9883438" algn="l"/>
                <a:tab pos="10332720" algn="l"/>
                <a:tab pos="107820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	Gesundheit</a:t>
            </a: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462DD76-BC75-428B-AD47-EEDEE37F4D8B}"/>
              </a:ext>
            </a:extLst>
          </p:cNvPr>
          <p:cNvSpPr/>
          <p:nvPr/>
        </p:nvSpPr>
        <p:spPr>
          <a:xfrm>
            <a:off x="539642" y="3851279"/>
            <a:ext cx="8099636" cy="2592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CC99FF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341281" marR="0" lvl="0" indent="-338401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1281" algn="l"/>
                <a:tab pos="790196" algn="l"/>
                <a:tab pos="1239477" algn="l"/>
                <a:tab pos="1688759" algn="l"/>
                <a:tab pos="2138040" algn="l"/>
                <a:tab pos="2587321" algn="l"/>
                <a:tab pos="3036603" algn="l"/>
                <a:tab pos="3485884" algn="l"/>
                <a:tab pos="3935156" algn="l"/>
                <a:tab pos="4384437" algn="l"/>
                <a:tab pos="4833719" algn="l"/>
                <a:tab pos="5283000" algn="l"/>
                <a:tab pos="5732281" algn="l"/>
                <a:tab pos="6181562" algn="l"/>
                <a:tab pos="6630844" algn="l"/>
                <a:tab pos="7080125" algn="l"/>
                <a:tab pos="7529397" algn="l"/>
                <a:tab pos="7978678" algn="l"/>
                <a:tab pos="8427960" algn="l"/>
                <a:tab pos="8877241" algn="l"/>
                <a:tab pos="9326522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sng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Unterrichtsorganisation</a:t>
            </a:r>
          </a:p>
          <a:p>
            <a:pPr marL="341281" marR="0" lvl="0" indent="-338401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1281" algn="l"/>
                <a:tab pos="790196" algn="l"/>
                <a:tab pos="1239477" algn="l"/>
                <a:tab pos="1688759" algn="l"/>
                <a:tab pos="2138040" algn="l"/>
                <a:tab pos="2587321" algn="l"/>
                <a:tab pos="3036603" algn="l"/>
                <a:tab pos="3485884" algn="l"/>
                <a:tab pos="3935156" algn="l"/>
                <a:tab pos="4384437" algn="l"/>
                <a:tab pos="4833719" algn="l"/>
                <a:tab pos="5283000" algn="l"/>
                <a:tab pos="5732281" algn="l"/>
                <a:tab pos="6181562" algn="l"/>
                <a:tab pos="6630844" algn="l"/>
                <a:tab pos="7080125" algn="l"/>
                <a:tab pos="7529397" algn="l"/>
                <a:tab pos="7978678" algn="l"/>
                <a:tab pos="8427960" algn="l"/>
                <a:tab pos="8877241" algn="l"/>
                <a:tab pos="9326522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9-10 Stunden im Berufsfeld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eriod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LK: Deutsch, Englisch, Französisch,</a:t>
            </a:r>
          </a:p>
          <a:p>
            <a:pPr marL="341281" marR="0" lvl="0" indent="-338401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1281" algn="l"/>
                <a:tab pos="790196" algn="l"/>
                <a:tab pos="1239477" algn="l"/>
                <a:tab pos="1688759" algn="l"/>
                <a:tab pos="2138040" algn="l"/>
                <a:tab pos="2587321" algn="l"/>
                <a:tab pos="3036603" algn="l"/>
                <a:tab pos="3485884" algn="l"/>
                <a:tab pos="3935156" algn="l"/>
                <a:tab pos="4384437" algn="l"/>
                <a:tab pos="4833719" algn="l"/>
                <a:tab pos="5283000" algn="l"/>
                <a:tab pos="5732281" algn="l"/>
                <a:tab pos="6181562" algn="l"/>
                <a:tab pos="6630844" algn="l"/>
                <a:tab pos="7080125" algn="l"/>
                <a:tab pos="7529397" algn="l"/>
                <a:tab pos="7978678" algn="l"/>
                <a:tab pos="8427960" algn="l"/>
                <a:tab pos="8877241" algn="l"/>
                <a:tab pos="9326522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Mathe, Naturwissenschaft</a:t>
            </a:r>
          </a:p>
          <a:p>
            <a:pPr marL="341281" marR="0" lvl="0" indent="-338401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1281" algn="l"/>
                <a:tab pos="790196" algn="l"/>
                <a:tab pos="1239477" algn="l"/>
                <a:tab pos="1688759" algn="l"/>
                <a:tab pos="2138040" algn="l"/>
                <a:tab pos="2587321" algn="l"/>
                <a:tab pos="3036603" algn="l"/>
                <a:tab pos="3485884" algn="l"/>
                <a:tab pos="3935156" algn="l"/>
                <a:tab pos="4384437" algn="l"/>
                <a:tab pos="4833719" algn="l"/>
                <a:tab pos="5283000" algn="l"/>
                <a:tab pos="5732281" algn="l"/>
                <a:tab pos="6181562" algn="l"/>
                <a:tab pos="6630844" algn="l"/>
                <a:tab pos="7080125" algn="l"/>
                <a:tab pos="7529397" algn="l"/>
                <a:tab pos="7978678" algn="l"/>
                <a:tab pos="8427960" algn="l"/>
                <a:tab pos="8877241" algn="l"/>
                <a:tab pos="9326522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2. LK: Berufsbezogenes Fach</a:t>
            </a:r>
          </a:p>
          <a:p>
            <a:pPr marL="341281" marR="0" lvl="0" indent="-338401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1281" algn="l"/>
                <a:tab pos="790196" algn="l"/>
                <a:tab pos="1239477" algn="l"/>
                <a:tab pos="1688759" algn="l"/>
                <a:tab pos="2138040" algn="l"/>
                <a:tab pos="2587321" algn="l"/>
                <a:tab pos="3036603" algn="l"/>
                <a:tab pos="3485884" algn="l"/>
                <a:tab pos="3935156" algn="l"/>
                <a:tab pos="4384437" algn="l"/>
                <a:tab pos="4833719" algn="l"/>
                <a:tab pos="5283000" algn="l"/>
                <a:tab pos="5732281" algn="l"/>
                <a:tab pos="6181562" algn="l"/>
                <a:tab pos="6630844" algn="l"/>
                <a:tab pos="7080125" algn="l"/>
                <a:tab pos="7529397" algn="l"/>
                <a:tab pos="7978678" algn="l"/>
                <a:tab pos="8427960" algn="l"/>
                <a:tab pos="8877241" algn="l"/>
                <a:tab pos="9326522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Meist nur 2 Naturwissenschaften</a:t>
            </a:r>
            <a:r>
              <a:rPr lang="de-DE" sz="2800" dirty="0">
                <a:solidFill>
                  <a:srgbClr val="000000"/>
                </a:solidFill>
                <a:latin typeface="Calibri" pitchFamily="18"/>
                <a:ea typeface="Arial Unicode MS" pitchFamily="2"/>
                <a:cs typeface="Arial Unicode MS" pitchFamily="2"/>
              </a:rPr>
              <a:t>, dann in E 3-stündig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0B526DCE-E899-4617-9267-F5D2660B3520}"/>
              </a:ext>
            </a:extLst>
          </p:cNvPr>
          <p:cNvSpPr/>
          <p:nvPr/>
        </p:nvSpPr>
        <p:spPr>
          <a:xfrm>
            <a:off x="539642" y="6443639"/>
            <a:ext cx="8099636" cy="90036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8040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square" lIns="90004" tIns="68040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6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2. Fremdsprache?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94DE74D0-5770-4569-8516-E6ADDB3ECD2D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Das sind unsere Stärken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37282E07-33D1-4863-B0E7-A659BC30AFE3}"/>
              </a:ext>
            </a:extLst>
          </p:cNvPr>
          <p:cNvSpPr/>
          <p:nvPr/>
        </p:nvSpPr>
        <p:spPr>
          <a:xfrm>
            <a:off x="539642" y="1558795"/>
            <a:ext cx="9070921" cy="547056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8081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geringe Jahrgangsbreite, dadurch individuelle Betreuung und familiäre Atmosphäre möglich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auch 3 Leistungskurse möglich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dirty="0">
                <a:solidFill>
                  <a:srgbClr val="2E2E2E"/>
                </a:solidFill>
                <a:latin typeface="Calibri" pitchFamily="18"/>
                <a:ea typeface="Arial Unicode MS" pitchFamily="2"/>
                <a:cs typeface="Arial Unicode MS" pitchFamily="2"/>
              </a:rPr>
              <a:t>+ SELF-Band</a:t>
            </a:r>
            <a:endParaRPr lang="de-DE" sz="32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Austauschprogramme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sehr gute Fachräume im musischen und naturwissenschaftlichen Bereich sowie im Sport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für Ganztagsbetrieb ausgestattet (Mensa, Bibliothek, Kiosk, Aufenthaltsräume, </a:t>
            </a:r>
            <a:r>
              <a:rPr lang="de-DE" sz="3200" b="0" i="0" u="none" strike="noStrike" kern="1200" cap="none" spc="0" baseline="0" dirty="0" err="1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Makerspace</a:t>
            </a: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)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viele Aktivitäten über den Unterricht hinaus (z. B. </a:t>
            </a:r>
            <a:r>
              <a:rPr lang="de-DE" sz="3200" b="0" i="0" u="none" strike="noStrike" kern="1200" cap="none" spc="0" baseline="0" dirty="0" err="1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Unesco</a:t>
            </a: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 Berufsorientierung, Schulsozialarbeit, Europa-AG, Fairtrade, ...)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 dirty="0">
              <a:solidFill>
                <a:srgbClr val="2E2E2E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pic>
        <p:nvPicPr>
          <p:cNvPr id="4" name="Grafik 5">
            <a:extLst>
              <a:ext uri="{FF2B5EF4-FFF2-40B4-BE49-F238E27FC236}">
                <a16:creationId xmlns:a16="http://schemas.microsoft.com/office/drawing/2014/main" id="{765A5D92-1FB6-4E6E-BA74-7632549BF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FFC7AE62-D298-421C-9C78-341EE5163B00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Anmeldung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327E5A13-9445-45D1-BBD4-AC0DEEBD9B32}"/>
              </a:ext>
            </a:extLst>
          </p:cNvPr>
          <p:cNvSpPr/>
          <p:nvPr/>
        </p:nvSpPr>
        <p:spPr>
          <a:xfrm>
            <a:off x="539642" y="1800362"/>
            <a:ext cx="9070921" cy="498924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8081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Ende Februar über die abgebende Schule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einheitliches Formular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+ Zeugnis mit vorläufiger Eignung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Osterferien/Mai: Zusage mit Kurswahlbogen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Kurswahlbogen zurücksenden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August : Schuljahresbeginn: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endgültige Versetzung/Eignung vorlegen, Willkommen in der Oberstufe</a:t>
            </a:r>
          </a:p>
        </p:txBody>
      </p:sp>
      <p:pic>
        <p:nvPicPr>
          <p:cNvPr id="4" name="Grafik 5">
            <a:extLst>
              <a:ext uri="{FF2B5EF4-FFF2-40B4-BE49-F238E27FC236}">
                <a16:creationId xmlns:a16="http://schemas.microsoft.com/office/drawing/2014/main" id="{2E1C9A83-5276-49F2-8A4D-EEE28AE17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389E5CB5-6A41-471B-8D64-0F75CF3C72D1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Kontakt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D3963ADA-91C0-4E52-BAFF-89DBCDC36C42}"/>
              </a:ext>
            </a:extLst>
          </p:cNvPr>
          <p:cNvSpPr/>
          <p:nvPr/>
        </p:nvSpPr>
        <p:spPr>
          <a:xfrm>
            <a:off x="539642" y="1171081"/>
            <a:ext cx="9070921" cy="614411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8081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Schulleitung: 				Herr Keller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Oberstufenleitung:		Herr Saul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 err="1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Fachbereichslteitung</a:t>
            </a: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: Herr Koch				(I)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								Herr Payer 			(II)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								Frau Seegräber		(III)</a:t>
            </a:r>
            <a:endParaRPr lang="de-DE" sz="16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								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Telefon: 06406 - 2056/2057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Fax: 06406 - 72896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00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E-Mail: </a:t>
            </a:r>
            <a:r>
              <a:rPr lang="de-DE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mail@cbes-lollar.eu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Tag der offenen Tür: kommenden Samstag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Elternsprechtag: Anfang/Mitte Februar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FF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www.cbes-lollar.de</a:t>
            </a:r>
          </a:p>
        </p:txBody>
      </p:sp>
      <p:pic>
        <p:nvPicPr>
          <p:cNvPr id="4" name="Grafik 5">
            <a:extLst>
              <a:ext uri="{FF2B5EF4-FFF2-40B4-BE49-F238E27FC236}">
                <a16:creationId xmlns:a16="http://schemas.microsoft.com/office/drawing/2014/main" id="{045AD64C-7BCE-4931-B68E-2C3F6AABA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613C1932-250B-4328-B138-23501F122B19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Ziel: von der Sek. I zur Hochschule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.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3EE657E3-7122-479C-BBAA-74CA28913258}"/>
              </a:ext>
            </a:extLst>
          </p:cNvPr>
          <p:cNvSpPr/>
          <p:nvPr/>
        </p:nvSpPr>
        <p:spPr>
          <a:xfrm>
            <a:off x="1871639" y="2735281"/>
            <a:ext cx="4248000" cy="230508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99CC00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Allg. Abitur an der CBES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(oder Ost, Lio, TKS, Herder, RHS, ...)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Berufliches Gymnasium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1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Je nach Fachrichtung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WSaOsw, MWS, Alice, Th-Litt, W-Brandt</a:t>
            </a: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7E562FA8-3415-46DE-93B7-8CD7E4D445AE}"/>
              </a:ext>
            </a:extLst>
          </p:cNvPr>
          <p:cNvSpPr/>
          <p:nvPr/>
        </p:nvSpPr>
        <p:spPr>
          <a:xfrm>
            <a:off x="1835283" y="5400720"/>
            <a:ext cx="3024003" cy="14396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BBE0E3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Gym 10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Gym 9 (G8)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Versetzung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0E1FE2DC-1AB1-43C9-9853-3E709DC0DCFF}"/>
              </a:ext>
            </a:extLst>
          </p:cNvPr>
          <p:cNvSpPr/>
          <p:nvPr/>
        </p:nvSpPr>
        <p:spPr>
          <a:xfrm>
            <a:off x="4103644" y="5040355"/>
            <a:ext cx="1655640" cy="358563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*/ f13 f12 1"/>
              <a:gd name="f19" fmla="*/ 21600 f14 1"/>
              <a:gd name="f20" fmla="*/ f12 f7 1"/>
              <a:gd name="f21" fmla="*/ f18 1 10800"/>
              <a:gd name="f22" fmla="*/ f19 1 f14"/>
              <a:gd name="f23" fmla="*/ f17 f7 1"/>
              <a:gd name="f24" fmla="+- f13 0 f21"/>
              <a:gd name="f25" fmla="*/ f22 f8 1"/>
              <a:gd name="f26" fmla="*/ f24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6" r="f23" b="f25"/>
            <a:pathLst>
              <a:path w="21600" h="21600">
                <a:moveTo>
                  <a:pt x="f12" y="f5"/>
                </a:moveTo>
                <a:lnTo>
                  <a:pt x="f12" y="f13"/>
                </a:lnTo>
                <a:lnTo>
                  <a:pt x="f4" y="f13"/>
                </a:lnTo>
                <a:lnTo>
                  <a:pt x="f6" y="f4"/>
                </a:lnTo>
                <a:lnTo>
                  <a:pt x="f5" y="f13"/>
                </a:lnTo>
                <a:lnTo>
                  <a:pt x="f17" y="f13"/>
                </a:lnTo>
                <a:lnTo>
                  <a:pt x="f17" y="f5"/>
                </a:lnTo>
                <a:close/>
              </a:path>
            </a:pathLst>
          </a:custGeom>
          <a:solidFill>
            <a:srgbClr val="FFFF00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D8F72D01-0380-446C-BD83-6285C25538E9}"/>
              </a:ext>
            </a:extLst>
          </p:cNvPr>
          <p:cNvSpPr/>
          <p:nvPr/>
        </p:nvSpPr>
        <p:spPr>
          <a:xfrm>
            <a:off x="4897444" y="5400720"/>
            <a:ext cx="3382923" cy="14396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+- f6 0 f5"/>
              <a:gd name="f11" fmla="*/ f7 f0 1"/>
              <a:gd name="f12" fmla="*/ f10 1 21600"/>
              <a:gd name="f13" fmla="*/ f11 1 f2"/>
              <a:gd name="f14" fmla="*/ 10800 f12 1"/>
              <a:gd name="f15" fmla="*/ 0 f12 1"/>
              <a:gd name="f16" fmla="*/ 21600 f12 1"/>
              <a:gd name="f17" fmla="*/ f5 1 f12"/>
              <a:gd name="f18" fmla="*/ f6 1 f12"/>
              <a:gd name="f19" fmla="+- f13 0 f1"/>
              <a:gd name="f20" fmla="*/ f14 1 f12"/>
              <a:gd name="f21" fmla="*/ f15 1 f12"/>
              <a:gd name="f22" fmla="*/ f16 1 f12"/>
              <a:gd name="f23" fmla="*/ f17 f8 1"/>
              <a:gd name="f24" fmla="*/ f18 f8 1"/>
              <a:gd name="f25" fmla="*/ f18 f9 1"/>
              <a:gd name="f26" fmla="*/ f17 f9 1"/>
              <a:gd name="f27" fmla="*/ f20 f8 1"/>
              <a:gd name="f28" fmla="*/ f21 f9 1"/>
              <a:gd name="f29" fmla="*/ f21 f8 1"/>
              <a:gd name="f30" fmla="*/ f20 f9 1"/>
              <a:gd name="f31" fmla="*/ f22 f9 1"/>
              <a:gd name="f32" fmla="*/ f22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27" y="f28"/>
              </a:cxn>
              <a:cxn ang="f19">
                <a:pos x="f29" y="f30"/>
              </a:cxn>
              <a:cxn ang="f19">
                <a:pos x="f27" y="f31"/>
              </a:cxn>
              <a:cxn ang="f19">
                <a:pos x="f32" y="f30"/>
              </a:cxn>
            </a:cxnLst>
            <a:rect l="f23" t="f26" r="f24" b="f25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BBE0E3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R10, qualifizierender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Realschulabschluss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B8E81B5E-E25C-44F8-B14F-4184DBB8A438}"/>
              </a:ext>
            </a:extLst>
          </p:cNvPr>
          <p:cNvGrpSpPr/>
          <p:nvPr/>
        </p:nvGrpSpPr>
        <p:grpSpPr>
          <a:xfrm>
            <a:off x="6119640" y="2700360"/>
            <a:ext cx="1365482" cy="2336758"/>
            <a:chOff x="6119640" y="2700360"/>
            <a:chExt cx="1365482" cy="2336758"/>
          </a:xfrm>
        </p:grpSpPr>
        <p:sp>
          <p:nvSpPr>
            <p:cNvPr id="8" name="AutoShape 8">
              <a:extLst>
                <a:ext uri="{FF2B5EF4-FFF2-40B4-BE49-F238E27FC236}">
                  <a16:creationId xmlns:a16="http://schemas.microsoft.com/office/drawing/2014/main" id="{05CCF55F-C166-4F98-AED5-A30A683104C1}"/>
                </a:ext>
              </a:extLst>
            </p:cNvPr>
            <p:cNvSpPr/>
            <p:nvPr/>
          </p:nvSpPr>
          <p:spPr>
            <a:xfrm>
              <a:off x="6119640" y="4140357"/>
              <a:ext cx="1365482" cy="8967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Einführungs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phase</a:t>
              </a:r>
            </a:p>
          </p:txBody>
        </p:sp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95B03E7C-C69F-42C3-A77F-42467E31AA5C}"/>
                </a:ext>
              </a:extLst>
            </p:cNvPr>
            <p:cNvSpPr/>
            <p:nvPr/>
          </p:nvSpPr>
          <p:spPr>
            <a:xfrm>
              <a:off x="6119640" y="2989438"/>
              <a:ext cx="1365482" cy="1147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Qualifika-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tionsphase</a:t>
              </a:r>
            </a:p>
          </p:txBody>
        </p:sp>
        <p:sp>
          <p:nvSpPr>
            <p:cNvPr id="10" name="AutoShape 10">
              <a:extLst>
                <a:ext uri="{FF2B5EF4-FFF2-40B4-BE49-F238E27FC236}">
                  <a16:creationId xmlns:a16="http://schemas.microsoft.com/office/drawing/2014/main" id="{1BE9BB25-5B53-4F31-92F1-AB6C00694F1D}"/>
                </a:ext>
              </a:extLst>
            </p:cNvPr>
            <p:cNvSpPr/>
            <p:nvPr/>
          </p:nvSpPr>
          <p:spPr>
            <a:xfrm>
              <a:off x="6119640" y="2700360"/>
              <a:ext cx="1365482" cy="3556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Abi-Prüfung</a:t>
              </a:r>
            </a:p>
          </p:txBody>
        </p:sp>
      </p:grpSp>
      <p:sp>
        <p:nvSpPr>
          <p:cNvPr id="11" name="AutoShape 11">
            <a:extLst>
              <a:ext uri="{FF2B5EF4-FFF2-40B4-BE49-F238E27FC236}">
                <a16:creationId xmlns:a16="http://schemas.microsoft.com/office/drawing/2014/main" id="{8279EAC0-F825-44D5-8288-840D62739B58}"/>
              </a:ext>
            </a:extLst>
          </p:cNvPr>
          <p:cNvSpPr/>
          <p:nvPr/>
        </p:nvSpPr>
        <p:spPr>
          <a:xfrm>
            <a:off x="2879637" y="2340004"/>
            <a:ext cx="1655996" cy="358920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*/ f13 f12 1"/>
              <a:gd name="f19" fmla="*/ 21600 f14 1"/>
              <a:gd name="f20" fmla="*/ f12 f7 1"/>
              <a:gd name="f21" fmla="*/ f18 1 10800"/>
              <a:gd name="f22" fmla="*/ f19 1 f14"/>
              <a:gd name="f23" fmla="*/ f17 f7 1"/>
              <a:gd name="f24" fmla="+- f13 0 f21"/>
              <a:gd name="f25" fmla="*/ f22 f8 1"/>
              <a:gd name="f26" fmla="*/ f24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6" r="f23" b="f25"/>
            <a:pathLst>
              <a:path w="21600" h="21600">
                <a:moveTo>
                  <a:pt x="f12" y="f5"/>
                </a:moveTo>
                <a:lnTo>
                  <a:pt x="f12" y="f13"/>
                </a:lnTo>
                <a:lnTo>
                  <a:pt x="f4" y="f13"/>
                </a:lnTo>
                <a:lnTo>
                  <a:pt x="f6" y="f4"/>
                </a:lnTo>
                <a:lnTo>
                  <a:pt x="f5" y="f13"/>
                </a:lnTo>
                <a:lnTo>
                  <a:pt x="f17" y="f13"/>
                </a:lnTo>
                <a:lnTo>
                  <a:pt x="f17" y="f5"/>
                </a:lnTo>
                <a:close/>
              </a:path>
            </a:pathLst>
          </a:custGeom>
          <a:solidFill>
            <a:srgbClr val="FFFF00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BA11556-40A4-43BA-A3DC-EFD342C24BED}"/>
              </a:ext>
            </a:extLst>
          </p:cNvPr>
          <p:cNvSpPr/>
          <p:nvPr/>
        </p:nvSpPr>
        <p:spPr>
          <a:xfrm>
            <a:off x="2089083" y="1619283"/>
            <a:ext cx="2951280" cy="71927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C99FF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allg. Hochschulreife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4300B992-E61F-4DF9-940A-D42C169748C5}"/>
              </a:ext>
            </a:extLst>
          </p:cNvPr>
          <p:cNvSpPr/>
          <p:nvPr/>
        </p:nvSpPr>
        <p:spPr>
          <a:xfrm>
            <a:off x="7740716" y="2411281"/>
            <a:ext cx="1979639" cy="100835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C99FF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none" lIns="90004" tIns="46798" rIns="90004" bIns="46798" anchor="ctr" anchorCtr="1" compatLnSpc="0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FH -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Reife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94BCC333-0127-4CEC-A452-0A59D45F95E5}"/>
              </a:ext>
            </a:extLst>
          </p:cNvPr>
          <p:cNvSpPr/>
          <p:nvPr/>
        </p:nvSpPr>
        <p:spPr>
          <a:xfrm>
            <a:off x="7740716" y="3419636"/>
            <a:ext cx="1979639" cy="53964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66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64437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Jahrespraktikum</a:t>
            </a:r>
          </a:p>
        </p:txBody>
      </p:sp>
      <p:sp>
        <p:nvSpPr>
          <p:cNvPr id="15" name="AutoShape 15">
            <a:extLst>
              <a:ext uri="{FF2B5EF4-FFF2-40B4-BE49-F238E27FC236}">
                <a16:creationId xmlns:a16="http://schemas.microsoft.com/office/drawing/2014/main" id="{B35AAA8F-AF6C-46D4-B768-A3908BDA623E}"/>
              </a:ext>
            </a:extLst>
          </p:cNvPr>
          <p:cNvSpPr/>
          <p:nvPr/>
        </p:nvSpPr>
        <p:spPr>
          <a:xfrm>
            <a:off x="7560359" y="4137842"/>
            <a:ext cx="2340004" cy="720720"/>
          </a:xfrm>
          <a:custGeom>
            <a:avLst>
              <a:gd name="f0" fmla="val -2571"/>
              <a:gd name="f1" fmla="val 17303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val 21600"/>
              <a:gd name="f10" fmla="*/ 5419351 1 1725033"/>
              <a:gd name="f11" fmla="val 2147483647"/>
              <a:gd name="f12" fmla="min 0 21600"/>
              <a:gd name="f13" fmla="max 0 21600"/>
              <a:gd name="f14" fmla="val -2147483647"/>
              <a:gd name="f15" fmla="+- 0 0 0"/>
              <a:gd name="f16" fmla="*/ f6 1 21600"/>
              <a:gd name="f17" fmla="*/ f7 1 21600"/>
              <a:gd name="f18" fmla="*/ f10 1 180"/>
              <a:gd name="f19" fmla="+- f13 0 f12"/>
              <a:gd name="f20" fmla="+- f9 0 f8"/>
              <a:gd name="f21" fmla="pin -2147483647 f0 2147483647"/>
              <a:gd name="f22" fmla="pin -2147483647 f1 2147483647"/>
              <a:gd name="f23" fmla="*/ f15 f3 1"/>
              <a:gd name="f24" fmla="val f21"/>
              <a:gd name="f25" fmla="val f22"/>
              <a:gd name="f26" fmla="*/ f19 1 2"/>
              <a:gd name="f27" fmla="*/ f20 1 21600"/>
              <a:gd name="f28" fmla="*/ f21 f16 1"/>
              <a:gd name="f29" fmla="*/ f22 f17 1"/>
              <a:gd name="f30" fmla="*/ f23 1 f5"/>
              <a:gd name="f31" fmla="+- f24 0 10800"/>
              <a:gd name="f32" fmla="+- f25 0 10800"/>
              <a:gd name="f33" fmla="+- f12 f26 0"/>
              <a:gd name="f34" fmla="*/ f26 f26 1"/>
              <a:gd name="f35" fmla="*/ 3200 f27 1"/>
              <a:gd name="f36" fmla="*/ 18400 f27 1"/>
              <a:gd name="f37" fmla="*/ 10800 f27 1"/>
              <a:gd name="f38" fmla="*/ 0 f27 1"/>
              <a:gd name="f39" fmla="*/ 3160 f27 1"/>
              <a:gd name="f40" fmla="*/ 18440 f27 1"/>
              <a:gd name="f41" fmla="*/ 21600 f27 1"/>
              <a:gd name="f42" fmla="+- f30 0 f4"/>
              <a:gd name="f43" fmla="*/ f31 f31 1"/>
              <a:gd name="f44" fmla="*/ f32 f32 1"/>
              <a:gd name="f45" fmla="+- 0 0 f32"/>
              <a:gd name="f46" fmla="+- 0 0 f31"/>
              <a:gd name="f47" fmla="*/ f37 1 f27"/>
              <a:gd name="f48" fmla="*/ f38 1 f27"/>
              <a:gd name="f49" fmla="*/ f39 1 f27"/>
              <a:gd name="f50" fmla="*/ f40 1 f27"/>
              <a:gd name="f51" fmla="*/ f41 1 f27"/>
              <a:gd name="f52" fmla="*/ f35 1 f27"/>
              <a:gd name="f53" fmla="*/ f36 1 f27"/>
              <a:gd name="f54" fmla="+- f43 f44 0"/>
              <a:gd name="f55" fmla="+- 0 0 f45"/>
              <a:gd name="f56" fmla="+- 0 0 f46"/>
              <a:gd name="f57" fmla="*/ f52 f16 1"/>
              <a:gd name="f58" fmla="*/ f53 f16 1"/>
              <a:gd name="f59" fmla="*/ f53 f17 1"/>
              <a:gd name="f60" fmla="*/ f52 f17 1"/>
              <a:gd name="f61" fmla="*/ f47 f16 1"/>
              <a:gd name="f62" fmla="*/ f48 f17 1"/>
              <a:gd name="f63" fmla="*/ f49 f16 1"/>
              <a:gd name="f64" fmla="*/ f49 f17 1"/>
              <a:gd name="f65" fmla="*/ f48 f16 1"/>
              <a:gd name="f66" fmla="*/ f47 f17 1"/>
              <a:gd name="f67" fmla="*/ f50 f17 1"/>
              <a:gd name="f68" fmla="*/ f51 f17 1"/>
              <a:gd name="f69" fmla="*/ f50 f16 1"/>
              <a:gd name="f70" fmla="*/ f51 f16 1"/>
              <a:gd name="f71" fmla="sqrt f54"/>
              <a:gd name="f72" fmla="+- 0 0 f55"/>
              <a:gd name="f73" fmla="+- 0 0 f56"/>
              <a:gd name="f74" fmla="at2 f72 f73"/>
              <a:gd name="f75" fmla="+- f71 0 10800"/>
              <a:gd name="f76" fmla="+- f74 f4 0"/>
              <a:gd name="f77" fmla="*/ f76 f10 1"/>
              <a:gd name="f78" fmla="*/ f77 1 f3"/>
              <a:gd name="f79" fmla="+- 0 0 f78"/>
              <a:gd name="f80" fmla="val f79"/>
              <a:gd name="f81" fmla="+- 0 0 f80"/>
              <a:gd name="f82" fmla="*/ f81 f3 1"/>
              <a:gd name="f83" fmla="*/ f82 1 f10"/>
              <a:gd name="f84" fmla="+- f83 0 f4"/>
              <a:gd name="f85" fmla="*/ f83 f10 1"/>
              <a:gd name="f86" fmla="*/ f85 1 f3"/>
              <a:gd name="f87" fmla="+- f84 f4 0"/>
              <a:gd name="f88" fmla="+- 0 0 f86"/>
              <a:gd name="f89" fmla="*/ f87 f10 1"/>
              <a:gd name="f90" fmla="*/ f88 1 f18"/>
              <a:gd name="f91" fmla="*/ f89 1 f3"/>
              <a:gd name="f92" fmla="+- f90 0 10"/>
              <a:gd name="f93" fmla="+- f90 10 0"/>
              <a:gd name="f94" fmla="+- 0 0 f91"/>
              <a:gd name="f95" fmla="*/ f92 f18 1"/>
              <a:gd name="f96" fmla="*/ f93 f18 1"/>
              <a:gd name="f97" fmla="+- 0 0 f94"/>
              <a:gd name="f98" fmla="+- 0 0 f95"/>
              <a:gd name="f99" fmla="+- 0 0 f96"/>
              <a:gd name="f100" fmla="*/ f97 f3 1"/>
              <a:gd name="f101" fmla="*/ f98 f3 1"/>
              <a:gd name="f102" fmla="*/ f99 f3 1"/>
              <a:gd name="f103" fmla="*/ f100 1 f10"/>
              <a:gd name="f104" fmla="*/ f101 1 f10"/>
              <a:gd name="f105" fmla="*/ f102 1 f10"/>
              <a:gd name="f106" fmla="+- f103 0 f4"/>
              <a:gd name="f107" fmla="sin 1 f106"/>
              <a:gd name="f108" fmla="cos 1 f106"/>
              <a:gd name="f109" fmla="+- f104 0 f4"/>
              <a:gd name="f110" fmla="+- f105 0 f4"/>
              <a:gd name="f111" fmla="+- 0 0 f107"/>
              <a:gd name="f112" fmla="+- 0 0 f108"/>
              <a:gd name="f113" fmla="+- f109 f4 0"/>
              <a:gd name="f114" fmla="+- f110 f4 0"/>
              <a:gd name="f115" fmla="+- 0 0 f111"/>
              <a:gd name="f116" fmla="+- 0 0 f112"/>
              <a:gd name="f117" fmla="*/ f113 f10 1"/>
              <a:gd name="f118" fmla="*/ f114 f10 1"/>
              <a:gd name="f119" fmla="val f115"/>
              <a:gd name="f120" fmla="val f116"/>
              <a:gd name="f121" fmla="*/ f117 1 f3"/>
              <a:gd name="f122" fmla="*/ f118 1 f3"/>
              <a:gd name="f123" fmla="+- 0 0 f119"/>
              <a:gd name="f124" fmla="+- 0 0 f120"/>
              <a:gd name="f125" fmla="+- 0 0 f121"/>
              <a:gd name="f126" fmla="+- 0 0 f122"/>
              <a:gd name="f127" fmla="*/ 10800 f123 1"/>
              <a:gd name="f128" fmla="*/ 10800 f124 1"/>
              <a:gd name="f129" fmla="+- 0 0 f125"/>
              <a:gd name="f130" fmla="+- 0 0 f126"/>
              <a:gd name="f131" fmla="+- f127 10800 0"/>
              <a:gd name="f132" fmla="+- f128 10800 0"/>
              <a:gd name="f133" fmla="*/ f129 f3 1"/>
              <a:gd name="f134" fmla="*/ f130 f3 1"/>
              <a:gd name="f135" fmla="?: f75 f24 f131"/>
              <a:gd name="f136" fmla="?: f75 f25 f132"/>
              <a:gd name="f137" fmla="*/ f133 1 f10"/>
              <a:gd name="f138" fmla="*/ f134 1 f10"/>
              <a:gd name="f139" fmla="+- f137 0 f4"/>
              <a:gd name="f140" fmla="+- f138 0 f4"/>
              <a:gd name="f141" fmla="*/ f135 f16 1"/>
              <a:gd name="f142" fmla="*/ f136 f17 1"/>
              <a:gd name="f143" fmla="sin 1 f139"/>
              <a:gd name="f144" fmla="cos 1 f139"/>
              <a:gd name="f145" fmla="sin 1 f140"/>
              <a:gd name="f146" fmla="cos 1 f140"/>
              <a:gd name="f147" fmla="+- 0 0 f143"/>
              <a:gd name="f148" fmla="+- 0 0 f144"/>
              <a:gd name="f149" fmla="+- 0 0 f145"/>
              <a:gd name="f150" fmla="+- 0 0 f146"/>
              <a:gd name="f151" fmla="+- 0 0 f147"/>
              <a:gd name="f152" fmla="+- 0 0 f148"/>
              <a:gd name="f153" fmla="+- 0 0 f149"/>
              <a:gd name="f154" fmla="+- 0 0 f150"/>
              <a:gd name="f155" fmla="val f151"/>
              <a:gd name="f156" fmla="val f152"/>
              <a:gd name="f157" fmla="val f153"/>
              <a:gd name="f158" fmla="val f154"/>
              <a:gd name="f159" fmla="+- 0 0 f155"/>
              <a:gd name="f160" fmla="+- 0 0 f156"/>
              <a:gd name="f161" fmla="+- 0 0 f157"/>
              <a:gd name="f162" fmla="+- 0 0 f158"/>
              <a:gd name="f163" fmla="*/ 10800 f159 1"/>
              <a:gd name="f164" fmla="*/ 10800 f160 1"/>
              <a:gd name="f165" fmla="*/ 10800 f161 1"/>
              <a:gd name="f166" fmla="*/ 10800 f162 1"/>
              <a:gd name="f167" fmla="+- f163 10800 0"/>
              <a:gd name="f168" fmla="+- f164 10800 0"/>
              <a:gd name="f169" fmla="+- f165 10800 0"/>
              <a:gd name="f170" fmla="+- f166 10800 0"/>
              <a:gd name="f171" fmla="+- f169 0 f33"/>
              <a:gd name="f172" fmla="+- f170 0 f33"/>
              <a:gd name="f173" fmla="+- f167 0 f33"/>
              <a:gd name="f174" fmla="+- f168 0 f33"/>
              <a:gd name="f175" fmla="+- 0 0 f171"/>
              <a:gd name="f176" fmla="+- 0 0 f172"/>
              <a:gd name="f177" fmla="+- 0 0 f173"/>
              <a:gd name="f178" fmla="+- 0 0 f174"/>
              <a:gd name="f179" fmla="+- 0 0 f175"/>
              <a:gd name="f180" fmla="+- 0 0 f176"/>
              <a:gd name="f181" fmla="+- 0 0 f177"/>
              <a:gd name="f182" fmla="+- 0 0 f178"/>
              <a:gd name="f183" fmla="at2 f179 f180"/>
              <a:gd name="f184" fmla="at2 f181 f182"/>
              <a:gd name="f185" fmla="+- f183 f4 0"/>
              <a:gd name="f186" fmla="+- f184 f4 0"/>
              <a:gd name="f187" fmla="*/ f185 f10 1"/>
              <a:gd name="f188" fmla="*/ f186 f10 1"/>
              <a:gd name="f189" fmla="*/ f187 1 f3"/>
              <a:gd name="f190" fmla="*/ f188 1 f3"/>
              <a:gd name="f191" fmla="+- 0 0 f189"/>
              <a:gd name="f192" fmla="+- 0 0 f190"/>
              <a:gd name="f193" fmla="val f191"/>
              <a:gd name="f194" fmla="val f192"/>
              <a:gd name="f195" fmla="+- 0 0 f193"/>
              <a:gd name="f196" fmla="+- 0 0 f194"/>
              <a:gd name="f197" fmla="*/ f195 f3 1"/>
              <a:gd name="f198" fmla="*/ f196 f3 1"/>
              <a:gd name="f199" fmla="*/ f197 1 f10"/>
              <a:gd name="f200" fmla="*/ f198 1 f10"/>
              <a:gd name="f201" fmla="+- f199 0 f4"/>
              <a:gd name="f202" fmla="+- f200 0 f4"/>
              <a:gd name="f203" fmla="+- f202 0 f201"/>
              <a:gd name="f204" fmla="+- f201 f4 0"/>
              <a:gd name="f205" fmla="+- f203 f2 0"/>
              <a:gd name="f206" fmla="*/ f204 f10 1"/>
              <a:gd name="f207" fmla="?: f203 f203 f205"/>
              <a:gd name="f208" fmla="*/ f206 1 f3"/>
              <a:gd name="f209" fmla="+- 0 0 f208"/>
              <a:gd name="f210" fmla="+- 0 0 f209"/>
              <a:gd name="f211" fmla="*/ f210 f3 1"/>
              <a:gd name="f212" fmla="*/ f211 1 f10"/>
              <a:gd name="f213" fmla="+- f212 0 f4"/>
              <a:gd name="f214" fmla="cos 1 f213"/>
              <a:gd name="f215" fmla="sin 1 f213"/>
              <a:gd name="f216" fmla="+- 0 0 f214"/>
              <a:gd name="f217" fmla="+- 0 0 f215"/>
              <a:gd name="f218" fmla="+- 0 0 f216"/>
              <a:gd name="f219" fmla="+- 0 0 f217"/>
              <a:gd name="f220" fmla="val f218"/>
              <a:gd name="f221" fmla="val f219"/>
              <a:gd name="f222" fmla="+- 0 0 f220"/>
              <a:gd name="f223" fmla="+- 0 0 f221"/>
              <a:gd name="f224" fmla="*/ f26 f222 1"/>
              <a:gd name="f225" fmla="*/ f26 f223 1"/>
              <a:gd name="f226" fmla="*/ f224 f224 1"/>
              <a:gd name="f227" fmla="*/ f225 f225 1"/>
              <a:gd name="f228" fmla="+- f226 f227 0"/>
              <a:gd name="f229" fmla="sqrt f228"/>
              <a:gd name="f230" fmla="*/ f34 1 f229"/>
              <a:gd name="f231" fmla="*/ f222 f230 1"/>
              <a:gd name="f232" fmla="*/ f223 f230 1"/>
              <a:gd name="f233" fmla="+- f33 0 f231"/>
              <a:gd name="f234" fmla="+- f33 0 f232"/>
            </a:gdLst>
            <a:ahLst>
              <a:ahXY gdRefX="f0" minX="f14" maxX="f11" gdRefY="f1" minY="f14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61" y="f62"/>
              </a:cxn>
              <a:cxn ang="f42">
                <a:pos x="f63" y="f64"/>
              </a:cxn>
              <a:cxn ang="f42">
                <a:pos x="f65" y="f66"/>
              </a:cxn>
              <a:cxn ang="f42">
                <a:pos x="f63" y="f67"/>
              </a:cxn>
              <a:cxn ang="f42">
                <a:pos x="f61" y="f68"/>
              </a:cxn>
              <a:cxn ang="f42">
                <a:pos x="f69" y="f67"/>
              </a:cxn>
              <a:cxn ang="f42">
                <a:pos x="f70" y="f66"/>
              </a:cxn>
              <a:cxn ang="f42">
                <a:pos x="f69" y="f64"/>
              </a:cxn>
              <a:cxn ang="f42">
                <a:pos x="f141" y="f142"/>
              </a:cxn>
            </a:cxnLst>
            <a:rect l="f57" t="f60" r="f58" b="f59"/>
            <a:pathLst>
              <a:path w="21600" h="21600">
                <a:moveTo>
                  <a:pt x="f233" y="f234"/>
                </a:moveTo>
                <a:arcTo wR="f26" hR="f26" stAng="f201" swAng="f207"/>
                <a:lnTo>
                  <a:pt x="f135" y="f136"/>
                </a:lnTo>
                <a:close/>
              </a:path>
            </a:pathLst>
          </a:custGeom>
          <a:solidFill>
            <a:srgbClr val="FF9966"/>
          </a:solidFill>
          <a:ln w="9363" cap="flat">
            <a:solidFill>
              <a:srgbClr val="000000"/>
            </a:solidFill>
            <a:prstDash val="solid"/>
            <a:round/>
          </a:ln>
        </p:spPr>
        <p:txBody>
          <a:bodyPr vert="horz" wrap="none" lIns="90004" tIns="60844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1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Jahr im Ausland</a:t>
            </a:r>
          </a:p>
        </p:txBody>
      </p:sp>
      <p:pic>
        <p:nvPicPr>
          <p:cNvPr id="16" name="Grafik 16">
            <a:extLst>
              <a:ext uri="{FF2B5EF4-FFF2-40B4-BE49-F238E27FC236}">
                <a16:creationId xmlns:a16="http://schemas.microsoft.com/office/drawing/2014/main" id="{B3E99E3B-A53E-4C4C-96CB-B5119F53B1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966A1AEA-18D1-41FD-9DE3-DFC4676630AE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47F6C232-49E0-4649-B3FF-14F73E4B6D29}"/>
              </a:ext>
            </a:extLst>
          </p:cNvPr>
          <p:cNvSpPr/>
          <p:nvPr/>
        </p:nvSpPr>
        <p:spPr>
          <a:xfrm>
            <a:off x="693718" y="392762"/>
            <a:ext cx="9070921" cy="498924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28081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Vielen Dank für Ihre Aufmerksamkeit.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…Fragen?</a:t>
            </a:r>
          </a:p>
        </p:txBody>
      </p:sp>
      <p:pic>
        <p:nvPicPr>
          <p:cNvPr id="4" name="Grafik 5">
            <a:extLst>
              <a:ext uri="{FF2B5EF4-FFF2-40B4-BE49-F238E27FC236}">
                <a16:creationId xmlns:a16="http://schemas.microsoft.com/office/drawing/2014/main" id="{B2AB22A1-7839-4188-996C-5D0349D0D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Grafik 6">
            <a:extLst>
              <a:ext uri="{FF2B5EF4-FFF2-40B4-BE49-F238E27FC236}">
                <a16:creationId xmlns:a16="http://schemas.microsoft.com/office/drawing/2014/main" id="{2EAEFBD4-F6AF-4161-86EC-839DFB6A8C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718" y="2792522"/>
            <a:ext cx="4794116" cy="440748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fik 7">
            <a:extLst>
              <a:ext uri="{FF2B5EF4-FFF2-40B4-BE49-F238E27FC236}">
                <a16:creationId xmlns:a16="http://schemas.microsoft.com/office/drawing/2014/main" id="{AAB5F5A7-2D8F-42DD-8638-30C5225673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0598" y="4996437"/>
            <a:ext cx="4166280" cy="18180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33AC62EB-76E1-4CDC-8C69-8CC9CCEB8B48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Zugangsvoraussetzungen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1C97422-21F2-46F9-B394-047C4F02437F}"/>
              </a:ext>
            </a:extLst>
          </p:cNvPr>
          <p:cNvSpPr/>
          <p:nvPr/>
        </p:nvSpPr>
        <p:spPr>
          <a:xfrm>
            <a:off x="503276" y="1768321"/>
            <a:ext cx="9070921" cy="49895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35277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0" i="0" u="sng" strike="noStrike" kern="1200" cap="none" spc="0" baseline="0">
                <a:solidFill>
                  <a:srgbClr val="FF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formal</a:t>
            </a:r>
            <a:r>
              <a:rPr lang="de-DE" sz="4000" b="0" i="0" u="none" strike="noStrike" kern="1200" cap="none" spc="0" baseline="0">
                <a:solidFill>
                  <a:srgbClr val="FF000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: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000" b="1" i="0" u="none" strike="noStrike" kern="1200" cap="none" spc="0" baseline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Gymnasium/Gymnasialzweig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Versetzung in die Einführungsphase am Ende der Klasse 10 (G9) oder Klasse 9 (G8)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000" b="0" i="0" u="none" strike="noStrike" kern="1200" cap="none" spc="0" baseline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Realschulzweig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Qualifizierender Realschulabschluss (formal)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itchFamily="2"/>
              <a:buChar char="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Eignungsfeststellung der Klassenkonferenz</a:t>
            </a: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9E00770A-347C-43B6-BFF8-1969412EE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4F604194-8F40-4480-9B64-C6968F075463}"/>
              </a:ext>
            </a:extLst>
          </p:cNvPr>
          <p:cNvSpPr/>
          <p:nvPr/>
        </p:nvSpPr>
        <p:spPr>
          <a:xfrm>
            <a:off x="0" y="-12600"/>
            <a:ext cx="10080720" cy="128592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… und das steigert die </a:t>
            </a:r>
            <a:b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</a:b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Erfolgsaussichten: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D7579D5B-01CA-43D7-A901-52587D02D33E}"/>
              </a:ext>
            </a:extLst>
          </p:cNvPr>
          <p:cNvSpPr/>
          <p:nvPr/>
        </p:nvSpPr>
        <p:spPr>
          <a:xfrm>
            <a:off x="1017884" y="1748515"/>
            <a:ext cx="9070921" cy="539656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31683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gute Rechtschreibung (LRS?)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verständiger Umgang mit Funktionen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dirty="0">
                <a:solidFill>
                  <a:srgbClr val="303030"/>
                </a:solidFill>
                <a:latin typeface="Calibri" pitchFamily="18"/>
                <a:ea typeface="Arial Unicode MS" pitchFamily="2"/>
                <a:cs typeface="Arial Unicode MS" pitchFamily="2"/>
              </a:rPr>
              <a:t>    </a:t>
            </a: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und Termumformungen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gute Erörterungen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Texte verfassen in den Fremdsprachen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200" b="0" i="0" u="none" strike="noStrike" kern="1200" cap="none" spc="0" baseline="0" dirty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gesundes Selbstbewusstsein/Ich-Stärke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Zielorientierung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hohe Anstrengungsbereitschaft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vorhandene Frustrationstoleranz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dirty="0">
                <a:solidFill>
                  <a:srgbClr val="303030"/>
                </a:solidFill>
                <a:latin typeface="Calibri" pitchFamily="18"/>
                <a:ea typeface="Arial Unicode MS" pitchFamily="2"/>
                <a:cs typeface="Arial Unicode MS" pitchFamily="2"/>
              </a:rPr>
              <a:t>… vernünftiger Umgang mit digitalen Endgeräten (Disziplin, Technikoffenheit)</a:t>
            </a:r>
            <a:endParaRPr lang="de-DE" sz="3200" b="0" i="0" u="none" strike="noStrike" kern="1200" cap="none" spc="0" baseline="0" dirty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600" b="0" i="0" u="none" strike="noStrike" kern="1200" cap="none" spc="0" baseline="0" dirty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ED102106-4500-418C-8444-5C57D9A21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AB91DE4A-9783-4621-9308-25F57C16A398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Aufnahmekapazität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5280CC70-0079-49CF-BC7F-732634B692A9}"/>
              </a:ext>
            </a:extLst>
          </p:cNvPr>
          <p:cNvSpPr/>
          <p:nvPr/>
        </p:nvSpPr>
        <p:spPr>
          <a:xfrm>
            <a:off x="503276" y="1768321"/>
            <a:ext cx="9070921" cy="49895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31683" rIns="0" bIns="0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Die Kapazität unserer Oberstufe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ist genügend groß, bei…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600" b="0" i="0" u="none" strike="noStrike" kern="1200" cap="none" spc="0" baseline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  	 vorliegender Eignung und</a:t>
            </a:r>
          </a:p>
          <a:p>
            <a:pPr marL="571682" marR="0" lvl="0" indent="-571682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>
                <a:tab pos="0" algn="l"/>
                <a:tab pos="448924" algn="l"/>
                <a:tab pos="898205" algn="l"/>
                <a:tab pos="1347477" algn="l"/>
                <a:tab pos="1796758" algn="l"/>
                <a:tab pos="2246396" algn="l"/>
                <a:tab pos="2695677" algn="l"/>
                <a:tab pos="3144959" algn="l"/>
                <a:tab pos="3593883" algn="l"/>
                <a:tab pos="4043165" algn="l"/>
                <a:tab pos="4492446" algn="l"/>
                <a:tab pos="4941718" algn="l"/>
                <a:tab pos="5391365" algn="l"/>
                <a:tab pos="5840637" algn="l"/>
                <a:tab pos="6289918" algn="l"/>
                <a:tab pos="6739200" algn="l"/>
                <a:tab pos="7188124" algn="l"/>
                <a:tab pos="7637406" algn="l"/>
                <a:tab pos="8086678" algn="l"/>
                <a:tab pos="8536325" algn="l"/>
                <a:tab pos="8985597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rechtzeitiger Anmeldung</a:t>
            </a: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600" b="0" i="0" u="none" strike="noStrike" kern="1200" cap="none" spc="0" baseline="0">
              <a:solidFill>
                <a:srgbClr val="303030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>
                <a:solidFill>
                  <a:srgbClr val="303030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…können Sie davon ausgehen, dass Ihr Kind in die Einführungsphase aufgenommen wird.</a:t>
            </a:r>
          </a:p>
        </p:txBody>
      </p:sp>
      <p:pic>
        <p:nvPicPr>
          <p:cNvPr id="4" name="Grafik 5">
            <a:extLst>
              <a:ext uri="{FF2B5EF4-FFF2-40B4-BE49-F238E27FC236}">
                <a16:creationId xmlns:a16="http://schemas.microsoft.com/office/drawing/2014/main" id="{AFC4BD05-363C-4AE3-9D64-AB94975BD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Grafik 6">
            <a:extLst>
              <a:ext uri="{FF2B5EF4-FFF2-40B4-BE49-F238E27FC236}">
                <a16:creationId xmlns:a16="http://schemas.microsoft.com/office/drawing/2014/main" id="{E75139BB-1984-423A-9849-AE739D3C66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4403" y="3051361"/>
            <a:ext cx="3403076" cy="172007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FD918CE6-8DBF-4F47-85B9-3EA367E44B2A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Allgemeines GO/BGym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B4DF8CA6-6219-4465-B661-984F906745CC}"/>
              </a:ext>
            </a:extLst>
          </p:cNvPr>
          <p:cNvSpPr/>
          <p:nvPr/>
        </p:nvSpPr>
        <p:spPr>
          <a:xfrm>
            <a:off x="503276" y="1193758"/>
            <a:ext cx="9070921" cy="638171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64437" rIns="0" bIns="0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6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Noten heißen jetzt </a:t>
            </a:r>
            <a:r>
              <a:rPr lang="de-DE" sz="2600" b="0" i="0" u="sng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Punkte</a:t>
            </a:r>
            <a:r>
              <a:rPr lang="de-DE" sz="26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 von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0 (nicht belegt) über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05 (voll ausreichend) bis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15 (sehr gut)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Fehlerquotient: in allen Fächern bis 2 Punkte Abzug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7479" algn="l"/>
                <a:tab pos="896761" algn="l"/>
                <a:tab pos="1346042" algn="l"/>
                <a:tab pos="1795323" algn="l"/>
                <a:tab pos="2244595" algn="l"/>
                <a:tab pos="2693877" algn="l"/>
                <a:tab pos="3143158" algn="l"/>
                <a:tab pos="3592439" algn="l"/>
                <a:tab pos="4041721" algn="l"/>
                <a:tab pos="4491002" algn="l"/>
                <a:tab pos="4940283" algn="l"/>
                <a:tab pos="5389555" algn="l"/>
                <a:tab pos="5838480" algn="l"/>
                <a:tab pos="6287761" algn="l"/>
                <a:tab pos="6737043" algn="l"/>
                <a:tab pos="7186315" algn="l"/>
                <a:tab pos="7635596" algn="l"/>
                <a:tab pos="8084877" algn="l"/>
                <a:tab pos="8534159" algn="l"/>
                <a:tab pos="8983440" algn="l"/>
                <a:tab pos="8985241" algn="l"/>
                <a:tab pos="9434157" algn="l"/>
                <a:tab pos="9883438" algn="l"/>
                <a:tab pos="10332720" algn="l"/>
                <a:tab pos="107820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					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6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Organisation in Aufgabenfeldern: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AF I</a:t>
            </a: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: Deutsch, Englisch, Französisch, Spanisch, Latein,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7479" algn="l"/>
                <a:tab pos="896761" algn="l"/>
                <a:tab pos="1346042" algn="l"/>
                <a:tab pos="1795323" algn="l"/>
                <a:tab pos="2244595" algn="l"/>
                <a:tab pos="2693877" algn="l"/>
                <a:tab pos="3143158" algn="l"/>
                <a:tab pos="3592439" algn="l"/>
                <a:tab pos="4041721" algn="l"/>
                <a:tab pos="4491002" algn="l"/>
                <a:tab pos="4940283" algn="l"/>
                <a:tab pos="5389555" algn="l"/>
                <a:tab pos="5838480" algn="l"/>
                <a:tab pos="6287761" algn="l"/>
                <a:tab pos="6737043" algn="l"/>
                <a:tab pos="7186315" algn="l"/>
                <a:tab pos="7635596" algn="l"/>
                <a:tab pos="8084877" algn="l"/>
                <a:tab pos="8534159" algn="l"/>
                <a:tab pos="8983440" algn="l"/>
                <a:tab pos="8985241" algn="l"/>
                <a:tab pos="9434157" algn="l"/>
                <a:tab pos="9883438" algn="l"/>
                <a:tab pos="10332720" algn="l"/>
                <a:tab pos="107820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	Kunst/Musik/Darstellendes Spiel, ...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7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AF II:</a:t>
            </a: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Religion/Ethik, Geschichte, Politik und Wirtschaft,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7479" algn="l"/>
                <a:tab pos="896761" algn="l"/>
                <a:tab pos="1346042" algn="l"/>
                <a:tab pos="1795323" algn="l"/>
                <a:tab pos="2244595" algn="l"/>
                <a:tab pos="2693877" algn="l"/>
                <a:tab pos="3143158" algn="l"/>
                <a:tab pos="3592439" algn="l"/>
                <a:tab pos="4041721" algn="l"/>
                <a:tab pos="4491002" algn="l"/>
                <a:tab pos="4940283" algn="l"/>
                <a:tab pos="5389555" algn="l"/>
                <a:tab pos="5838480" algn="l"/>
                <a:tab pos="6287761" algn="l"/>
                <a:tab pos="6737043" algn="l"/>
                <a:tab pos="7186315" algn="l"/>
                <a:tab pos="7635596" algn="l"/>
                <a:tab pos="8084877" algn="l"/>
                <a:tab pos="8534159" algn="l"/>
                <a:tab pos="8983440" algn="l"/>
                <a:tab pos="8985241" algn="l"/>
                <a:tab pos="9434157" algn="l"/>
                <a:tab pos="9883438" algn="l"/>
                <a:tab pos="10332720" algn="l"/>
                <a:tab pos="1078200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	Geographie, Philosophie, Rechtskunde, ...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7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AF III:</a:t>
            </a: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Mathematik, Biologie, Chemie, Physik, Informatik, ...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7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1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Sport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2CAE5437-A9E4-4521-9825-1B9C7D7595FA}"/>
              </a:ext>
            </a:extLst>
          </p:cNvPr>
          <p:cNvGrpSpPr/>
          <p:nvPr/>
        </p:nvGrpSpPr>
        <p:grpSpPr>
          <a:xfrm>
            <a:off x="8099279" y="1439997"/>
            <a:ext cx="1905115" cy="2336757"/>
            <a:chOff x="8099279" y="1439997"/>
            <a:chExt cx="1905115" cy="233675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E4F1585E-3CB2-43A2-AD40-3F286152051D}"/>
                </a:ext>
              </a:extLst>
            </p:cNvPr>
            <p:cNvSpPr/>
            <p:nvPr/>
          </p:nvSpPr>
          <p:spPr>
            <a:xfrm>
              <a:off x="8099279" y="2879637"/>
              <a:ext cx="1905115" cy="8971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Einführungs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phase</a:t>
              </a:r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FC437389-B523-4BA3-AAA4-8E653287FD4D}"/>
                </a:ext>
              </a:extLst>
            </p:cNvPr>
            <p:cNvSpPr/>
            <p:nvPr/>
          </p:nvSpPr>
          <p:spPr>
            <a:xfrm>
              <a:off x="8099279" y="1728718"/>
              <a:ext cx="1905115" cy="1147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Qualifika-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tionsphase</a:t>
              </a:r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47AF24BD-D884-4834-86AC-01CAAF45BBB1}"/>
                </a:ext>
              </a:extLst>
            </p:cNvPr>
            <p:cNvSpPr/>
            <p:nvPr/>
          </p:nvSpPr>
          <p:spPr>
            <a:xfrm>
              <a:off x="8099279" y="1439997"/>
              <a:ext cx="1905115" cy="3553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Abi-Prüfung</a:t>
              </a:r>
            </a:p>
          </p:txBody>
        </p:sp>
      </p:grpSp>
      <p:pic>
        <p:nvPicPr>
          <p:cNvPr id="8" name="Grafik 8">
            <a:extLst>
              <a:ext uri="{FF2B5EF4-FFF2-40B4-BE49-F238E27FC236}">
                <a16:creationId xmlns:a16="http://schemas.microsoft.com/office/drawing/2014/main" id="{F94179D8-DCC8-4E2C-AB6A-57F727AAD2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1ED90348-FD29-4EED-964B-B720E1EE6319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Unterricht Einführungsphase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08454A7B-3CB7-42CD-8ABD-0DB55ABD248C}"/>
              </a:ext>
            </a:extLst>
          </p:cNvPr>
          <p:cNvSpPr/>
          <p:nvPr/>
        </p:nvSpPr>
        <p:spPr>
          <a:xfrm>
            <a:off x="503276" y="1422358"/>
            <a:ext cx="9070921" cy="568331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64437" rIns="0" bIns="0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Pflicht: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Deutsch, Englisch, Mathematik,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2. Fremdsprache Fortführung o. 0-Sprache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(Spanisch, Französisch, Latein, Spanisch-0)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Powi, Geschichte, Biologie, Physik, Chemie, Sport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Kunst/Musik/Darstellendes Spiel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Religion/Ethik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Wahlfächer:</a:t>
            </a: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Geographie, Informatik, Cambridge, </a:t>
            </a:r>
            <a:r>
              <a:rPr lang="de-DE" sz="3200" b="0" i="0" u="none" strike="noStrike" kern="1200" cap="none" spc="0" baseline="0" dirty="0" err="1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Delf</a:t>
            </a: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, Kompensationskurse, Orientierungskurse, Rechtskunde, 3. Fremdsprache, Philosophie, Balu &amp; Du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A3ADE77E-65C3-4583-B162-995F2FDBA9EE}"/>
              </a:ext>
            </a:extLst>
          </p:cNvPr>
          <p:cNvGrpSpPr/>
          <p:nvPr/>
        </p:nvGrpSpPr>
        <p:grpSpPr>
          <a:xfrm>
            <a:off x="8099279" y="1439997"/>
            <a:ext cx="1905115" cy="2336757"/>
            <a:chOff x="8099279" y="1439997"/>
            <a:chExt cx="1905115" cy="233675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888659AA-7FF2-43B0-B2D7-D914C281E1B3}"/>
                </a:ext>
              </a:extLst>
            </p:cNvPr>
            <p:cNvSpPr/>
            <p:nvPr/>
          </p:nvSpPr>
          <p:spPr>
            <a:xfrm>
              <a:off x="8099279" y="2879637"/>
              <a:ext cx="1905115" cy="8971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Einführungs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phase</a:t>
              </a:r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3290443F-EFF4-4477-B350-B04C2C2DBA61}"/>
                </a:ext>
              </a:extLst>
            </p:cNvPr>
            <p:cNvSpPr/>
            <p:nvPr/>
          </p:nvSpPr>
          <p:spPr>
            <a:xfrm>
              <a:off x="8099279" y="1728718"/>
              <a:ext cx="1905115" cy="1147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Qualifika-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tionsphase</a:t>
              </a:r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6D4AC766-1005-41AA-812D-7DB00A8636F4}"/>
                </a:ext>
              </a:extLst>
            </p:cNvPr>
            <p:cNvSpPr/>
            <p:nvPr/>
          </p:nvSpPr>
          <p:spPr>
            <a:xfrm>
              <a:off x="8099279" y="1439997"/>
              <a:ext cx="1905115" cy="3553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Abi-Prüfung</a:t>
              </a:r>
            </a:p>
          </p:txBody>
        </p:sp>
      </p:grpSp>
      <p:sp>
        <p:nvSpPr>
          <p:cNvPr id="8" name="Oval 8">
            <a:extLst>
              <a:ext uri="{FF2B5EF4-FFF2-40B4-BE49-F238E27FC236}">
                <a16:creationId xmlns:a16="http://schemas.microsoft.com/office/drawing/2014/main" id="{FC396ED0-B961-4424-8578-0F4FAF82EC80}"/>
              </a:ext>
            </a:extLst>
          </p:cNvPr>
          <p:cNvSpPr/>
          <p:nvPr/>
        </p:nvSpPr>
        <p:spPr>
          <a:xfrm>
            <a:off x="8461436" y="4932355"/>
            <a:ext cx="1619283" cy="720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008080"/>
          </a:solidFill>
          <a:ln w="9363" cap="flat">
            <a:solidFill>
              <a:srgbClr val="000000"/>
            </a:solidFill>
            <a:prstDash val="solid"/>
            <a:miter/>
          </a:ln>
        </p:spPr>
        <p:txBody>
          <a:bodyPr vert="horz" wrap="square" lIns="90004" tIns="69841" rIns="90004" bIns="44997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34 Std</a:t>
            </a:r>
          </a:p>
        </p:txBody>
      </p:sp>
      <p:pic>
        <p:nvPicPr>
          <p:cNvPr id="9" name="Grafik 9">
            <a:extLst>
              <a:ext uri="{FF2B5EF4-FFF2-40B4-BE49-F238E27FC236}">
                <a16:creationId xmlns:a16="http://schemas.microsoft.com/office/drawing/2014/main" id="{268CF23F-9D4C-4370-A78A-622B1669B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E17A1CB6-62FD-4908-BACF-8D82D75B2820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Unterricht Einführungsphase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0347D074-24A8-4C4A-8640-773B4034EDD6}"/>
              </a:ext>
            </a:extLst>
          </p:cNvPr>
          <p:cNvSpPr/>
          <p:nvPr/>
        </p:nvSpPr>
        <p:spPr>
          <a:xfrm>
            <a:off x="503276" y="1436760"/>
            <a:ext cx="9070921" cy="56563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64437" rIns="0" bIns="0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Kombination aus </a:t>
            </a:r>
            <a:r>
              <a:rPr lang="de-DE" sz="3200" dirty="0">
                <a:solidFill>
                  <a:srgbClr val="2E2E2E"/>
                </a:solidFill>
                <a:latin typeface="Calibri" pitchFamily="18"/>
                <a:ea typeface="Arial Unicode MS" pitchFamily="2"/>
                <a:cs typeface="Arial Unicode MS" pitchFamily="2"/>
              </a:rPr>
              <a:t>Kurs</a:t>
            </a: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unterricht ...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feste Lerngruppe, gewohnte soziale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Struktur, bekannter Raum, individuelle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Schwerpunktlegung durch Wahlfächer und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Orientierungskurse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… und SELF-Band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Selbständiges, eigenverantwortliches Lernen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151B8D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und Fortschritte erzielen, Lernplattform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b="0" i="0" u="none" strike="noStrike" kern="1200" cap="none" spc="0" baseline="0" dirty="0">
              <a:solidFill>
                <a:srgbClr val="151B8D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dirty="0">
                <a:solidFill>
                  <a:srgbClr val="2E2E2E"/>
                </a:solidFill>
                <a:latin typeface="Calibri" pitchFamily="18"/>
                <a:ea typeface="Arial Unicode MS" pitchFamily="2"/>
                <a:cs typeface="Arial Unicode MS" pitchFamily="2"/>
              </a:rPr>
              <a:t>Kurseinteilung </a:t>
            </a: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abhängig vom Wahlverhalten der Schüler und den zur Verfügung stehenden Lehrkräften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3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Betriebspraktikum am Ende des Schuljahres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4BC8E11B-BA29-491C-851A-5F259930030E}"/>
              </a:ext>
            </a:extLst>
          </p:cNvPr>
          <p:cNvGrpSpPr/>
          <p:nvPr/>
        </p:nvGrpSpPr>
        <p:grpSpPr>
          <a:xfrm>
            <a:off x="8099279" y="1439997"/>
            <a:ext cx="1905115" cy="2336757"/>
            <a:chOff x="8099279" y="1439997"/>
            <a:chExt cx="1905115" cy="233675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12D39223-E544-4C05-9C60-50A1C1432D23}"/>
                </a:ext>
              </a:extLst>
            </p:cNvPr>
            <p:cNvSpPr/>
            <p:nvPr/>
          </p:nvSpPr>
          <p:spPr>
            <a:xfrm>
              <a:off x="8099279" y="2879637"/>
              <a:ext cx="1905115" cy="8971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Einführungs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phase</a:t>
              </a:r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0E65A0E8-8535-4F49-91E6-EB80CE27DA19}"/>
                </a:ext>
              </a:extLst>
            </p:cNvPr>
            <p:cNvSpPr/>
            <p:nvPr/>
          </p:nvSpPr>
          <p:spPr>
            <a:xfrm>
              <a:off x="8099279" y="1728718"/>
              <a:ext cx="1905115" cy="1147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Qualifika-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tionsphase</a:t>
              </a:r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5464D4D4-BB09-4AC7-B4A2-E9E1EED6A2C4}"/>
                </a:ext>
              </a:extLst>
            </p:cNvPr>
            <p:cNvSpPr/>
            <p:nvPr/>
          </p:nvSpPr>
          <p:spPr>
            <a:xfrm>
              <a:off x="8099279" y="1439997"/>
              <a:ext cx="1905115" cy="3553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Abi-Prüfung</a:t>
              </a:r>
            </a:p>
          </p:txBody>
        </p:sp>
      </p:grpSp>
      <p:pic>
        <p:nvPicPr>
          <p:cNvPr id="8" name="Grafik 8">
            <a:extLst>
              <a:ext uri="{FF2B5EF4-FFF2-40B4-BE49-F238E27FC236}">
                <a16:creationId xmlns:a16="http://schemas.microsoft.com/office/drawing/2014/main" id="{FC42C4E8-C925-4AD5-99EE-605614F0F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10677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7C7B527B-225D-41D7-8F13-6211BF9B7397}"/>
              </a:ext>
            </a:extLst>
          </p:cNvPr>
          <p:cNvSpPr/>
          <p:nvPr/>
        </p:nvSpPr>
        <p:spPr>
          <a:xfrm>
            <a:off x="0" y="0"/>
            <a:ext cx="10080720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E0E0E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cap="flat">
            <a:noFill/>
            <a:prstDash val="solid"/>
          </a:ln>
        </p:spPr>
        <p:txBody>
          <a:bodyPr vert="horz" wrap="square" lIns="0" tIns="38880" rIns="0" bIns="0" anchor="ctr" anchorCtr="1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b="0" i="0" u="none" strike="noStrike" kern="1200" cap="none" spc="0" baseline="0">
                <a:solidFill>
                  <a:srgbClr val="0C3E63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Unterricht Einführungsphase</a:t>
            </a:r>
            <a:r>
              <a:rPr lang="de-DE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 Unicode MS" pitchFamily="2"/>
              </a:rPr>
              <a:t>        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074373E0-7D27-45E6-BB6C-EF7DFD914450}"/>
              </a:ext>
            </a:extLst>
          </p:cNvPr>
          <p:cNvGrpSpPr/>
          <p:nvPr/>
        </p:nvGrpSpPr>
        <p:grpSpPr>
          <a:xfrm>
            <a:off x="8174882" y="1092241"/>
            <a:ext cx="1905115" cy="2336758"/>
            <a:chOff x="8174882" y="1092241"/>
            <a:chExt cx="1905115" cy="2336758"/>
          </a:xfrm>
        </p:grpSpPr>
        <p:sp>
          <p:nvSpPr>
            <p:cNvPr id="4" name="AutoShape 5">
              <a:extLst>
                <a:ext uri="{FF2B5EF4-FFF2-40B4-BE49-F238E27FC236}">
                  <a16:creationId xmlns:a16="http://schemas.microsoft.com/office/drawing/2014/main" id="{F7B3A9A3-A3F0-4A8F-A9F3-FB2D0C962936}"/>
                </a:ext>
              </a:extLst>
            </p:cNvPr>
            <p:cNvSpPr/>
            <p:nvPr/>
          </p:nvSpPr>
          <p:spPr>
            <a:xfrm>
              <a:off x="8174882" y="2531882"/>
              <a:ext cx="1905115" cy="8971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Einführungs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1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phase</a:t>
              </a:r>
            </a:p>
          </p:txBody>
        </p:sp>
        <p:sp>
          <p:nvSpPr>
            <p:cNvPr id="5" name="AutoShape 6">
              <a:extLst>
                <a:ext uri="{FF2B5EF4-FFF2-40B4-BE49-F238E27FC236}">
                  <a16:creationId xmlns:a16="http://schemas.microsoft.com/office/drawing/2014/main" id="{675787F9-635A-493D-902D-B47E13FFC1AB}"/>
                </a:ext>
              </a:extLst>
            </p:cNvPr>
            <p:cNvSpPr/>
            <p:nvPr/>
          </p:nvSpPr>
          <p:spPr>
            <a:xfrm>
              <a:off x="8174882" y="1380963"/>
              <a:ext cx="1905115" cy="11476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Qualifika-</a:t>
              </a:r>
            </a:p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tionsphase</a:t>
              </a:r>
            </a:p>
          </p:txBody>
        </p:sp>
        <p:sp>
          <p:nvSpPr>
            <p:cNvPr id="6" name="AutoShape 7">
              <a:extLst>
                <a:ext uri="{FF2B5EF4-FFF2-40B4-BE49-F238E27FC236}">
                  <a16:creationId xmlns:a16="http://schemas.microsoft.com/office/drawing/2014/main" id="{9139A2CD-1E1C-45BA-A29C-42A004E414B6}"/>
                </a:ext>
              </a:extLst>
            </p:cNvPr>
            <p:cNvSpPr/>
            <p:nvPr/>
          </p:nvSpPr>
          <p:spPr>
            <a:xfrm>
              <a:off x="8174882" y="1092241"/>
              <a:ext cx="1905115" cy="35531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00"/>
                <a:gd name="f7" fmla="+- 0 0 0"/>
                <a:gd name="f8" fmla="*/ f3 1 21600"/>
                <a:gd name="f9" fmla="*/ f4 1 21600"/>
                <a:gd name="f10" fmla="+- f6 0 f5"/>
                <a:gd name="f11" fmla="*/ f7 f0 1"/>
                <a:gd name="f12" fmla="*/ f10 1 21600"/>
                <a:gd name="f13" fmla="*/ f11 1 f2"/>
                <a:gd name="f14" fmla="*/ 10800 f12 1"/>
                <a:gd name="f15" fmla="*/ 0 f12 1"/>
                <a:gd name="f16" fmla="*/ 21600 f12 1"/>
                <a:gd name="f17" fmla="*/ f5 1 f12"/>
                <a:gd name="f18" fmla="*/ f6 1 f12"/>
                <a:gd name="f19" fmla="+- f13 0 f1"/>
                <a:gd name="f20" fmla="*/ f14 1 f12"/>
                <a:gd name="f21" fmla="*/ f15 1 f12"/>
                <a:gd name="f22" fmla="*/ f16 1 f12"/>
                <a:gd name="f23" fmla="*/ f17 f8 1"/>
                <a:gd name="f24" fmla="*/ f18 f8 1"/>
                <a:gd name="f25" fmla="*/ f18 f9 1"/>
                <a:gd name="f26" fmla="*/ f17 f9 1"/>
                <a:gd name="f27" fmla="*/ f20 f8 1"/>
                <a:gd name="f28" fmla="*/ f21 f9 1"/>
                <a:gd name="f29" fmla="*/ f21 f8 1"/>
                <a:gd name="f30" fmla="*/ f20 f9 1"/>
                <a:gd name="f31" fmla="*/ f22 f9 1"/>
                <a:gd name="f32" fmla="*/ f22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9">
                  <a:pos x="f27" y="f28"/>
                </a:cxn>
                <a:cxn ang="f19">
                  <a:pos x="f29" y="f30"/>
                </a:cxn>
                <a:cxn ang="f19">
                  <a:pos x="f27" y="f31"/>
                </a:cxn>
                <a:cxn ang="f19">
                  <a:pos x="f32" y="f30"/>
                </a:cxn>
              </a:cxnLst>
              <a:rect l="f23" t="f26" r="f24" b="f25"/>
              <a:pathLst>
                <a:path w="21600" h="21600">
                  <a:moveTo>
                    <a:pt x="f5" y="f5"/>
                  </a:moveTo>
                  <a:lnTo>
                    <a:pt x="f6" y="f5"/>
                  </a:lnTo>
                  <a:lnTo>
                    <a:pt x="f6" y="f6"/>
                  </a:lnTo>
                  <a:lnTo>
                    <a:pt x="f5" y="f6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99CC00"/>
            </a:solidFill>
            <a:ln w="9363" cap="flat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4" tIns="46798" rIns="90004" bIns="46798" anchor="ctr" anchorCtr="1" compatLnSpc="0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5" algn="l"/>
                  <a:tab pos="898196" algn="l"/>
                  <a:tab pos="1347478" algn="l"/>
                  <a:tab pos="1796759" algn="l"/>
                  <a:tab pos="2246040" algn="l"/>
                  <a:tab pos="2695322" algn="l"/>
                  <a:tab pos="3144603" algn="l"/>
                  <a:tab pos="3593875" algn="l"/>
                  <a:tab pos="4043156" algn="l"/>
                  <a:tab pos="4492438" algn="l"/>
                  <a:tab pos="4941719" algn="l"/>
                  <a:tab pos="5391000" algn="l"/>
                  <a:tab pos="5840281" algn="l"/>
                  <a:tab pos="6289563" algn="l"/>
                  <a:tab pos="6738844" algn="l"/>
                  <a:tab pos="7188116" algn="l"/>
                  <a:tab pos="7637397" algn="l"/>
                  <a:tab pos="8086679" algn="l"/>
                  <a:tab pos="8535960" algn="l"/>
                  <a:tab pos="8985241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2000" b="0" i="0" u="none" strike="noStrike" kern="1200" cap="none" spc="0" baseline="0">
                  <a:solidFill>
                    <a:srgbClr val="000000"/>
                  </a:solidFill>
                  <a:uFillTx/>
                  <a:latin typeface="Arial" pitchFamily="18"/>
                  <a:ea typeface="Arial Unicode MS" pitchFamily="2"/>
                  <a:cs typeface="Arial Unicode MS" pitchFamily="2"/>
                </a:rPr>
                <a:t>Abi-Prüfung</a:t>
              </a:r>
            </a:p>
          </p:txBody>
        </p:sp>
      </p:grpSp>
      <p:sp>
        <p:nvSpPr>
          <p:cNvPr id="7" name="Text Box 2">
            <a:extLst>
              <a:ext uri="{FF2B5EF4-FFF2-40B4-BE49-F238E27FC236}">
                <a16:creationId xmlns:a16="http://schemas.microsoft.com/office/drawing/2014/main" id="{F7916A56-E6FC-44D3-ACF8-69DFEB63FF6F}"/>
              </a:ext>
            </a:extLst>
          </p:cNvPr>
          <p:cNvSpPr/>
          <p:nvPr/>
        </p:nvSpPr>
        <p:spPr>
          <a:xfrm>
            <a:off x="503276" y="1436760"/>
            <a:ext cx="9070921" cy="565632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0" tIns="64437" rIns="0" bIns="0" anchor="ctr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Methodentraining CBES, unsere aktuellen Module: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E1.1   Texte erschließen, zusammenfassen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E1.2   Experimentieren im </a:t>
            </a:r>
            <a:r>
              <a:rPr lang="de-DE" sz="2800" b="0" i="0" u="none" strike="noStrike" kern="1200" cap="none" spc="0" baseline="0" dirty="0" err="1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Nawi</a:t>
            </a: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-Unterricht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E1.3   Recherchieren, Quellen beurteilen, zitieren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E1.4   Präsentieren, Visualisieren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E1.5   Texte Problem lösend produzieren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E1.6	Online-Inhalte effektiv lernen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dirty="0">
                <a:solidFill>
                  <a:srgbClr val="2E2E2E"/>
                </a:solidFill>
                <a:latin typeface="Calibri" pitchFamily="18"/>
                <a:ea typeface="Arial Unicode MS" pitchFamily="2"/>
                <a:cs typeface="Arial Unicode MS" pitchFamily="2"/>
              </a:rPr>
              <a:t>E1.7   Prüfungsangst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E1.8   Rhetorik, Debattieren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E1.9   Bewerbertraining, Körpersprache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E1.10 Berufsorientierung, Kompetenzfeststellung</a:t>
            </a:r>
          </a:p>
          <a:p>
            <a:pPr marL="0" marR="0" lvl="0" indent="0" algn="l" defTabSz="914400" rtl="0" fontAlgn="auto" hangingPunct="1">
              <a:lnSpc>
                <a:spcPct val="84000"/>
              </a:lnSpc>
              <a:spcBef>
                <a:spcPts val="695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2E2E2E"/>
                </a:solidFill>
                <a:uFillTx/>
                <a:latin typeface="Calibri" pitchFamily="18"/>
                <a:ea typeface="Arial Unicode MS" pitchFamily="2"/>
                <a:cs typeface="Arial Unicode MS" pitchFamily="2"/>
              </a:rPr>
              <a:t>Q1.1 R</a:t>
            </a:r>
            <a:r>
              <a:rPr lang="de-DE" sz="2800" dirty="0">
                <a:solidFill>
                  <a:srgbClr val="2E2E2E"/>
                </a:solidFill>
                <a:latin typeface="Calibri" pitchFamily="18"/>
                <a:ea typeface="Arial Unicode MS" pitchFamily="2"/>
                <a:cs typeface="Arial Unicode MS" pitchFamily="2"/>
              </a:rPr>
              <a:t>eflexionstag</a:t>
            </a:r>
            <a:endParaRPr lang="de-DE" sz="2800" b="0" i="0" u="none" strike="noStrike" kern="1200" cap="none" spc="0" baseline="0" dirty="0">
              <a:solidFill>
                <a:srgbClr val="2E2E2E"/>
              </a:solidFill>
              <a:uFillTx/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pic>
        <p:nvPicPr>
          <p:cNvPr id="8" name="Grafik 8">
            <a:extLst>
              <a:ext uri="{FF2B5EF4-FFF2-40B4-BE49-F238E27FC236}">
                <a16:creationId xmlns:a16="http://schemas.microsoft.com/office/drawing/2014/main" id="{006C98ED-65EC-4FBA-AC73-BB231029E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6916" y="103318"/>
            <a:ext cx="861474" cy="98892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Stern: 10 Zacken 8">
            <a:extLst>
              <a:ext uri="{FF2B5EF4-FFF2-40B4-BE49-F238E27FC236}">
                <a16:creationId xmlns:a16="http://schemas.microsoft.com/office/drawing/2014/main" id="{C4F13D1E-2ED1-7538-1D17-13D0591C0036}"/>
              </a:ext>
            </a:extLst>
          </p:cNvPr>
          <p:cNvSpPr/>
          <p:nvPr/>
        </p:nvSpPr>
        <p:spPr>
          <a:xfrm>
            <a:off x="7166344" y="3987209"/>
            <a:ext cx="2562447" cy="2191503"/>
          </a:xfrm>
          <a:prstGeom prst="star10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Verlagerung nach SELF?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1532</Words>
  <Application>Microsoft Office PowerPoint</Application>
  <PresentationFormat>Benutzerdefiniert</PresentationFormat>
  <Paragraphs>410</Paragraphs>
  <Slides>20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Calibri</vt:lpstr>
      <vt:lpstr>Liberation Sans</vt:lpstr>
      <vt:lpstr>StarSymbol</vt:lpstr>
      <vt:lpstr>Times New Roman</vt:lpstr>
      <vt:lpstr>Wingdings</vt:lpstr>
      <vt:lpstr>Standard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Clemens-Brentano-Europaschule</dc:title>
  <dc:creator>MSSRS MSSRS</dc:creator>
  <cp:lastModifiedBy>Martin Saul</cp:lastModifiedBy>
  <cp:revision>43</cp:revision>
  <cp:lastPrinted>2012-11-26T15:14:48Z</cp:lastPrinted>
  <dcterms:created xsi:type="dcterms:W3CDTF">2011-10-17T14:03:05Z</dcterms:created>
  <dcterms:modified xsi:type="dcterms:W3CDTF">2024-11-12T13:32:23Z</dcterms:modified>
</cp:coreProperties>
</file>